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8" r:id="rId3"/>
    <p:sldId id="259" r:id="rId4"/>
    <p:sldId id="296" r:id="rId5"/>
    <p:sldId id="260" r:id="rId6"/>
    <p:sldId id="261" r:id="rId7"/>
    <p:sldId id="262" r:id="rId8"/>
    <p:sldId id="263" r:id="rId9"/>
    <p:sldId id="264" r:id="rId10"/>
    <p:sldId id="295" r:id="rId11"/>
    <p:sldId id="266" r:id="rId12"/>
    <p:sldId id="267" r:id="rId13"/>
    <p:sldId id="268" r:id="rId14"/>
    <p:sldId id="291" r:id="rId15"/>
    <p:sldId id="290" r:id="rId16"/>
    <p:sldId id="269" r:id="rId17"/>
    <p:sldId id="297" r:id="rId18"/>
    <p:sldId id="271" r:id="rId19"/>
    <p:sldId id="289" r:id="rId20"/>
    <p:sldId id="272" r:id="rId21"/>
    <p:sldId id="273" r:id="rId22"/>
    <p:sldId id="274" r:id="rId23"/>
    <p:sldId id="275" r:id="rId24"/>
    <p:sldId id="270" r:id="rId25"/>
    <p:sldId id="277" r:id="rId26"/>
    <p:sldId id="292" r:id="rId27"/>
    <p:sldId id="279" r:id="rId28"/>
    <p:sldId id="280" r:id="rId29"/>
    <p:sldId id="281" r:id="rId30"/>
    <p:sldId id="293" r:id="rId31"/>
    <p:sldId id="283" r:id="rId32"/>
    <p:sldId id="284" r:id="rId33"/>
    <p:sldId id="287" r:id="rId34"/>
    <p:sldId id="288"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p:scale>
          <a:sx n="62" d="100"/>
          <a:sy n="62" d="100"/>
        </p:scale>
        <p:origin x="-1574" y="-6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26:26.43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E7273-9147-4354-8B7F-62F705DFC5FC}" type="datetimeFigureOut">
              <a:rPr lang="en-US" smtClean="0"/>
              <a:t>07-Jun-22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803DB-1264-42FF-B60B-C5DA3ACF86F9}" type="slidenum">
              <a:rPr lang="en-US" smtClean="0"/>
              <a:t>‹#›</a:t>
            </a:fld>
            <a:endParaRPr lang="en-US"/>
          </a:p>
        </p:txBody>
      </p:sp>
    </p:spTree>
    <p:extLst>
      <p:ext uri="{BB962C8B-B14F-4D97-AF65-F5344CB8AC3E}">
        <p14:creationId xmlns:p14="http://schemas.microsoft.com/office/powerpoint/2010/main" val="232498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487cb2374_7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1487cb2374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487cb2374_7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g11487cb2374_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487cb2374_7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11487cb2374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487cb237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1487cb237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6926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0" name="Google Shape;38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01401-A9D3-63B6-C3A5-2347F35613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6E7FB6F-AF0F-5503-498B-3685B2A82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5DF5CED-A40E-3B01-6131-9348A8F0DA2D}"/>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B2F0CE3A-B91F-C18E-2806-6554E1B47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DD00BA8-4715-70AF-3BA5-AAAB5E5059B8}"/>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2709084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83674B-71A7-81BB-4D1C-C57B078BC9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670ADE8-80AE-8BB1-6023-FDC8A8938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42036B1-3788-FE41-EE20-860E60F8F88A}"/>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98BC764F-5544-C1AC-139E-F6521C9D2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3D81E4A-CDC4-0592-556B-80E3A8A5480D}"/>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2377778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A57B966-8A54-7C92-1FAE-157899C6B0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B1B3EE9-7609-4578-1B65-1DA1E6EBB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9872319-E2D5-7175-7F28-1495F55F25FA}"/>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5533FFB2-93BD-FCD5-C51D-CD9E79BD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E71079F-3AE8-82DC-12AD-4DC6F9DEF043}"/>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4096932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6" name="Google Shape;16;p62"/>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dk1"/>
              </a:buClr>
              <a:buSzPts val="3000"/>
              <a:buFont typeface="Georgia"/>
              <a:buNone/>
              <a:defRPr sz="300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2"/>
          <p:cNvSpPr txBox="1">
            <a:spLocks noGrp="1"/>
          </p:cNvSpPr>
          <p:nvPr>
            <p:ph type="sldNum" idx="12"/>
          </p:nvPr>
        </p:nvSpPr>
        <p:spPr>
          <a:xfrm>
            <a:off x="11639550" y="6350002"/>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82662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28600" y="191604"/>
            <a:ext cx="10515600" cy="507833"/>
          </a:xfrm>
          <a:prstGeom prst="rect">
            <a:avLst/>
          </a:prstGeom>
        </p:spPr>
        <p:txBody>
          <a:bodyPr/>
          <a:lstStyle>
            <a:lvl1pPr algn="l">
              <a:lnSpc>
                <a:spcPct val="90000"/>
              </a:lnSpc>
              <a:defRPr sz="3000">
                <a:latin typeface="Georgia"/>
                <a:ea typeface="Georgia"/>
                <a:cs typeface="Georgia"/>
                <a:sym typeface="Georgia"/>
              </a:defRPr>
            </a:lvl1pPr>
          </a:lstStyle>
          <a:p>
            <a:r>
              <a:t>Title Text</a:t>
            </a:r>
          </a:p>
        </p:txBody>
      </p:sp>
      <p:sp>
        <p:nvSpPr>
          <p:cNvPr id="19" name="Slide Number"/>
          <p:cNvSpPr txBox="1">
            <a:spLocks noGrp="1"/>
          </p:cNvSpPr>
          <p:nvPr>
            <p:ph type="sldNum" sz="quarter" idx="2"/>
          </p:nvPr>
        </p:nvSpPr>
        <p:spPr>
          <a:xfrm>
            <a:off x="11756459" y="6362357"/>
            <a:ext cx="273616" cy="26421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5071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2FEAB0-E151-E56D-8868-0A61284B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B5AAC49-2185-EEFB-82F5-93A707C3E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32788F-8709-21F5-2250-501595F9E0EB}"/>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9C1734F0-2745-1AEB-E81F-E4E6C38E0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931BBBA-EDE5-CB7D-6F4A-8AF52D121F2E}"/>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3580928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B655A5-2462-F370-1CAD-9140BAE37C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E937B3D3-7AA8-FAF3-C0B8-DD3AA8B016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8338389-DD9D-A0E7-EB68-21CF93E42E41}"/>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DF630822-44E6-0A04-7847-01046C544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BC89663-E8B6-FCAE-40DB-21E175D8F0B1}"/>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109840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BB5538-3E23-B9F6-F20A-72939318E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3548C9E-55D7-4FC2-5A19-4188F46549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5EC310A-3D9C-E2A7-E106-2F0A96EFD2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0D30426-B03E-C852-B6CA-AA91BA9BEDA5}"/>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6" name="Footer Placeholder 5">
            <a:extLst>
              <a:ext uri="{FF2B5EF4-FFF2-40B4-BE49-F238E27FC236}">
                <a16:creationId xmlns="" xmlns:a16="http://schemas.microsoft.com/office/drawing/2014/main" id="{AFD1FB21-E57C-880B-9E22-7039A18DC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12392F0-FC79-556C-1ACB-200D7630A8CD}"/>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391620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271C30-93A0-BF41-0789-7D10741876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B66A5E2C-2302-54E2-301E-878DCF280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F60C5E8B-A76B-2D45-0FBC-4DA571690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7D44DD5-8FAF-6F00-4CDD-80773697A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6CE110A1-F6DF-A21B-03AD-D87441D019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9C5D5F3-0BCD-FD08-75B9-58E36BBF93F8}"/>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8" name="Footer Placeholder 7">
            <a:extLst>
              <a:ext uri="{FF2B5EF4-FFF2-40B4-BE49-F238E27FC236}">
                <a16:creationId xmlns="" xmlns:a16="http://schemas.microsoft.com/office/drawing/2014/main" id="{EEEB8F26-9145-F1F3-CA0D-AFE7D1CFDC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A302C4F-4AD3-73C3-E270-F139973C267C}"/>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380727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933799-CC1D-73B6-3FEF-B69E2A73D2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8B3BA67-A0BA-0FCB-B2E0-68E13A95BAE0}"/>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4" name="Footer Placeholder 3">
            <a:extLst>
              <a:ext uri="{FF2B5EF4-FFF2-40B4-BE49-F238E27FC236}">
                <a16:creationId xmlns="" xmlns:a16="http://schemas.microsoft.com/office/drawing/2014/main" id="{4A1DF984-C567-4CCC-99AE-E2A335E9BB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252B32FE-AD8A-D47E-8206-684000DBA17D}"/>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199459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91B2BF3-32F4-7083-8F49-AD6C605853E1}"/>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3" name="Footer Placeholder 2">
            <a:extLst>
              <a:ext uri="{FF2B5EF4-FFF2-40B4-BE49-F238E27FC236}">
                <a16:creationId xmlns="" xmlns:a16="http://schemas.microsoft.com/office/drawing/2014/main" id="{BB685A05-9A11-9591-7784-C140341BF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1BF5838-3F6C-586E-85C0-E7E081B5029D}"/>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415272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8C738-9D96-C37E-D95F-737473A48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3F49AA56-41E0-CE6E-999E-F6E11B4513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F465D47-6124-64A4-AF5F-CF56ED6D9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01E26BE-496E-2E1B-3231-69AFF924D8CE}"/>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6" name="Footer Placeholder 5">
            <a:extLst>
              <a:ext uri="{FF2B5EF4-FFF2-40B4-BE49-F238E27FC236}">
                <a16:creationId xmlns="" xmlns:a16="http://schemas.microsoft.com/office/drawing/2014/main" id="{8BA2D9C1-FBF1-8C0B-9E7B-7C5831841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288B80E-7C72-BE61-145C-81989510C159}"/>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830804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19685-7B25-2089-259E-E42A32FAE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36512A4-6C9E-9945-EB77-98E9DF0AD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A17A5CE-0EFD-A842-3BDE-F5544E819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927BA7D-4828-B466-7D34-A85C94A2CD0B}"/>
              </a:ext>
            </a:extLst>
          </p:cNvPr>
          <p:cNvSpPr>
            <a:spLocks noGrp="1"/>
          </p:cNvSpPr>
          <p:nvPr>
            <p:ph type="dt" sz="half" idx="10"/>
          </p:nvPr>
        </p:nvSpPr>
        <p:spPr/>
        <p:txBody>
          <a:bodyPr/>
          <a:lstStyle/>
          <a:p>
            <a:fld id="{446EE1CD-98BA-4C85-8F2A-E22ABB674965}" type="datetimeFigureOut">
              <a:rPr lang="en-US" smtClean="0"/>
              <a:t>07-Jun-22</a:t>
            </a:fld>
            <a:endParaRPr lang="en-US"/>
          </a:p>
        </p:txBody>
      </p:sp>
      <p:sp>
        <p:nvSpPr>
          <p:cNvPr id="6" name="Footer Placeholder 5">
            <a:extLst>
              <a:ext uri="{FF2B5EF4-FFF2-40B4-BE49-F238E27FC236}">
                <a16:creationId xmlns="" xmlns:a16="http://schemas.microsoft.com/office/drawing/2014/main" id="{68434322-83B3-67B0-C57A-0ABF75DED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CA8BF4-46DD-530D-98CB-B6ABA91A7B2C}"/>
              </a:ext>
            </a:extLst>
          </p:cNvPr>
          <p:cNvSpPr>
            <a:spLocks noGrp="1"/>
          </p:cNvSpPr>
          <p:nvPr>
            <p:ph type="sldNum" sz="quarter" idx="12"/>
          </p:nvPr>
        </p:nvSpPr>
        <p:spPr/>
        <p:txBody>
          <a:bodyPr/>
          <a:lstStyle/>
          <a:p>
            <a:fld id="{0E8DE066-2478-40F5-9F61-21A1F959AD58}" type="slidenum">
              <a:rPr lang="en-US" smtClean="0"/>
              <a:t>‹#›</a:t>
            </a:fld>
            <a:endParaRPr lang="en-US"/>
          </a:p>
        </p:txBody>
      </p:sp>
    </p:spTree>
    <p:extLst>
      <p:ext uri="{BB962C8B-B14F-4D97-AF65-F5344CB8AC3E}">
        <p14:creationId xmlns:p14="http://schemas.microsoft.com/office/powerpoint/2010/main" val="2750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6BD9F1B-585B-0EB7-8145-A8EA9DC4A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C3BA83D3-3FFA-7E40-4B96-E344FAA8C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BCD298-E494-7210-821E-38C76AC7DC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EE1CD-98BA-4C85-8F2A-E22ABB674965}" type="datetimeFigureOut">
              <a:rPr lang="en-US" smtClean="0"/>
              <a:t>07-Jun-22</a:t>
            </a:fld>
            <a:endParaRPr lang="en-US"/>
          </a:p>
        </p:txBody>
      </p:sp>
      <p:sp>
        <p:nvSpPr>
          <p:cNvPr id="5" name="Footer Placeholder 4">
            <a:extLst>
              <a:ext uri="{FF2B5EF4-FFF2-40B4-BE49-F238E27FC236}">
                <a16:creationId xmlns="" xmlns:a16="http://schemas.microsoft.com/office/drawing/2014/main" id="{11D13FC0-7F86-0537-75FB-61CA0A07C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6FD32AE1-D446-BFAE-4866-9BA67CBA6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DE066-2478-40F5-9F61-21A1F959AD58}" type="slidenum">
              <a:rPr lang="en-US" smtClean="0"/>
              <a:t>‹#›</a:t>
            </a:fld>
            <a:endParaRPr lang="en-US"/>
          </a:p>
        </p:txBody>
      </p:sp>
    </p:spTree>
    <p:extLst>
      <p:ext uri="{BB962C8B-B14F-4D97-AF65-F5344CB8AC3E}">
        <p14:creationId xmlns:p14="http://schemas.microsoft.com/office/powerpoint/2010/main" val="3215139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1.png"/><Relationship Id="rId4" Type="http://schemas.openxmlformats.org/officeDocument/2006/relationships/hyperlink" Target="https://www.linkedin.com/in/sharat-chandra" TargetMode="Externa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60.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8.jp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 Id="rId9" Type="http://schemas.openxmlformats.org/officeDocument/2006/relationships/hyperlink" Target="https://www.linkedin.com/in/pramod-chavan-b8280820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p:nvPr/>
        </p:nvSpPr>
        <p:spPr>
          <a:xfrm>
            <a:off x="0" y="13252"/>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2"/>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 name="Google Shape;89;p2"/>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 name="Google Shape;90;p2"/>
          <p:cNvSpPr/>
          <p:nvPr/>
        </p:nvSpPr>
        <p:spPr>
          <a:xfrm>
            <a:off x="852258" y="24067"/>
            <a:ext cx="10515739" cy="182332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3600" b="1" i="0" u="none" strike="noStrike" cap="none" dirty="0">
                <a:solidFill>
                  <a:srgbClr val="000000"/>
                </a:solidFill>
                <a:latin typeface="Arial"/>
                <a:ea typeface="Arial"/>
                <a:cs typeface="Arial"/>
                <a:sym typeface="Arial"/>
              </a:rPr>
              <a:t>Medical Sample Collection P</a:t>
            </a:r>
            <a:r>
              <a:rPr lang="en-US" sz="3600" b="1" dirty="0">
                <a:solidFill>
                  <a:srgbClr val="000000"/>
                </a:solidFill>
                <a:latin typeface="Arial"/>
                <a:ea typeface="Arial"/>
                <a:cs typeface="Arial"/>
                <a:sym typeface="Arial"/>
              </a:rPr>
              <a:t>r</a:t>
            </a:r>
            <a:r>
              <a:rPr lang="en-US" sz="3600" b="1" i="0" u="none" strike="noStrike" cap="none" dirty="0">
                <a:solidFill>
                  <a:srgbClr val="000000"/>
                </a:solidFill>
                <a:latin typeface="Arial"/>
                <a:ea typeface="Arial"/>
                <a:cs typeface="Arial"/>
                <a:sym typeface="Arial"/>
              </a:rPr>
              <a:t>ocess Streamline</a:t>
            </a:r>
            <a:endParaRPr sz="3600" b="1" i="0" u="none" strike="noStrike" cap="none" dirty="0">
              <a:solidFill>
                <a:srgbClr val="000000"/>
              </a:solidFill>
              <a:latin typeface="Arial"/>
              <a:ea typeface="Arial"/>
              <a:cs typeface="Arial"/>
              <a:sym typeface="Arial"/>
            </a:endParaRPr>
          </a:p>
        </p:txBody>
      </p:sp>
      <p:pic>
        <p:nvPicPr>
          <p:cNvPr id="91" name="Google Shape;91;p2"/>
          <p:cNvPicPr preferRelativeResize="0"/>
          <p:nvPr/>
        </p:nvPicPr>
        <p:blipFill rotWithShape="1">
          <a:blip r:embed="rId3">
            <a:alphaModFix/>
          </a:blip>
          <a:srcRect/>
          <a:stretch/>
        </p:blipFill>
        <p:spPr>
          <a:xfrm>
            <a:off x="10663003" y="6336540"/>
            <a:ext cx="1390807" cy="497393"/>
          </a:xfrm>
          <a:prstGeom prst="rect">
            <a:avLst/>
          </a:prstGeom>
          <a:noFill/>
          <a:ln>
            <a:noFill/>
          </a:ln>
        </p:spPr>
      </p:pic>
      <p:pic>
        <p:nvPicPr>
          <p:cNvPr id="92" name="Google Shape;92;p2"/>
          <p:cNvPicPr preferRelativeResize="0"/>
          <p:nvPr/>
        </p:nvPicPr>
        <p:blipFill rotWithShape="1">
          <a:blip r:embed="rId4">
            <a:alphaModFix/>
          </a:blip>
          <a:srcRect/>
          <a:stretch/>
        </p:blipFill>
        <p:spPr>
          <a:xfrm>
            <a:off x="10668003" y="0"/>
            <a:ext cx="1523996" cy="497392"/>
          </a:xfrm>
          <a:prstGeom prst="rect">
            <a:avLst/>
          </a:prstGeom>
          <a:noFill/>
          <a:ln>
            <a:noFill/>
          </a:ln>
        </p:spPr>
      </p:pic>
      <p:cxnSp>
        <p:nvCxnSpPr>
          <p:cNvPr id="93" name="Google Shape;93;p2"/>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94" name="Google Shape;94;p2"/>
          <p:cNvSpPr/>
          <p:nvPr/>
        </p:nvSpPr>
        <p:spPr>
          <a:xfrm>
            <a:off x="3732628" y="607342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5" name="Google Shape;95;p2" descr="C:\Users\user\Downloads\images.jpg"/>
          <p:cNvPicPr preferRelativeResize="0"/>
          <p:nvPr/>
        </p:nvPicPr>
        <p:blipFill rotWithShape="1">
          <a:blip r:embed="rId5">
            <a:alphaModFix/>
          </a:blip>
          <a:srcRect/>
          <a:stretch/>
        </p:blipFill>
        <p:spPr>
          <a:xfrm>
            <a:off x="3429272" y="1922751"/>
            <a:ext cx="5183897" cy="34506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pic>
        <p:nvPicPr>
          <p:cNvPr id="216" name="Google Shape;216;p8"/>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217" name="Google Shape;217;p8"/>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20" name="Google Shape;220;p8" descr="Image result for numpay library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 name="Google Shape;221;p8" descr="Image result for numpay library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5" name="Google Shape;225;p8" descr="C:\Users\user\Desktop\Heroku_logo_white.png"/>
          <p:cNvPicPr preferRelativeResize="0"/>
          <p:nvPr/>
        </p:nvPicPr>
        <p:blipFill rotWithShape="1">
          <a:blip r:embed="rId4">
            <a:alphaModFix/>
          </a:blip>
          <a:srcRect/>
          <a:stretch/>
        </p:blipFill>
        <p:spPr>
          <a:xfrm>
            <a:off x="6096000" y="4387959"/>
            <a:ext cx="3024413" cy="1675617"/>
          </a:xfrm>
          <a:prstGeom prst="rect">
            <a:avLst/>
          </a:prstGeom>
          <a:noFill/>
          <a:ln>
            <a:noFill/>
          </a:ln>
        </p:spPr>
      </p:pic>
      <p:pic>
        <p:nvPicPr>
          <p:cNvPr id="226" name="Google Shape;226;p8" descr="C:\Users\user\Desktop\1_0G5zu7CnXdMT9pGbYUTQLQ.png"/>
          <p:cNvPicPr preferRelativeResize="0"/>
          <p:nvPr/>
        </p:nvPicPr>
        <p:blipFill rotWithShape="1">
          <a:blip r:embed="rId5">
            <a:alphaModFix/>
          </a:blip>
          <a:srcRect/>
          <a:stretch/>
        </p:blipFill>
        <p:spPr>
          <a:xfrm>
            <a:off x="6668110" y="837144"/>
            <a:ext cx="1414395" cy="650255"/>
          </a:xfrm>
          <a:prstGeom prst="rect">
            <a:avLst/>
          </a:prstGeom>
          <a:noFill/>
          <a:ln>
            <a:noFill/>
          </a:ln>
        </p:spPr>
      </p:pic>
      <p:pic>
        <p:nvPicPr>
          <p:cNvPr id="227" name="Google Shape;227;p8"/>
          <p:cNvPicPr preferRelativeResize="0"/>
          <p:nvPr/>
        </p:nvPicPr>
        <p:blipFill rotWithShape="1">
          <a:blip r:embed="rId6">
            <a:alphaModFix/>
          </a:blip>
          <a:srcRect/>
          <a:stretch/>
        </p:blipFill>
        <p:spPr>
          <a:xfrm>
            <a:off x="10668000" y="0"/>
            <a:ext cx="1524000" cy="560375"/>
          </a:xfrm>
          <a:prstGeom prst="rect">
            <a:avLst/>
          </a:prstGeom>
          <a:noFill/>
          <a:ln>
            <a:noFill/>
          </a:ln>
        </p:spPr>
      </p:pic>
      <p:pic>
        <p:nvPicPr>
          <p:cNvPr id="17" name="Google Shape;205;p15">
            <a:extLst>
              <a:ext uri="{FF2B5EF4-FFF2-40B4-BE49-F238E27FC236}">
                <a16:creationId xmlns="" xmlns:a16="http://schemas.microsoft.com/office/drawing/2014/main" id="{62DB0ED6-EE00-F0E0-3420-8D90E3C2CC72}"/>
              </a:ext>
            </a:extLst>
          </p:cNvPr>
          <p:cNvPicPr preferRelativeResize="0"/>
          <p:nvPr/>
        </p:nvPicPr>
        <p:blipFill rotWithShape="1">
          <a:blip r:embed="rId7">
            <a:alphaModFix/>
          </a:blip>
          <a:srcRect/>
          <a:stretch/>
        </p:blipFill>
        <p:spPr>
          <a:xfrm>
            <a:off x="-49933" y="948544"/>
            <a:ext cx="2580127" cy="1223389"/>
          </a:xfrm>
          <a:prstGeom prst="rect">
            <a:avLst/>
          </a:prstGeom>
          <a:noFill/>
          <a:ln>
            <a:noFill/>
          </a:ln>
        </p:spPr>
      </p:pic>
      <p:sp>
        <p:nvSpPr>
          <p:cNvPr id="2" name="TextBox 1">
            <a:extLst>
              <a:ext uri="{FF2B5EF4-FFF2-40B4-BE49-F238E27FC236}">
                <a16:creationId xmlns="" xmlns:a16="http://schemas.microsoft.com/office/drawing/2014/main" id="{4B8827F0-F6C5-B81F-A82E-83C12560016E}"/>
              </a:ext>
            </a:extLst>
          </p:cNvPr>
          <p:cNvSpPr txBox="1"/>
          <p:nvPr/>
        </p:nvSpPr>
        <p:spPr>
          <a:xfrm>
            <a:off x="2242993" y="1032523"/>
            <a:ext cx="3089805" cy="1138773"/>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Python</a:t>
            </a: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 Used for Data           Collection, Data pre processing</a:t>
            </a: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and Model Building</a:t>
            </a:r>
          </a:p>
          <a:p>
            <a:endParaRPr lang="en-US" dirty="0"/>
          </a:p>
        </p:txBody>
      </p:sp>
      <p:pic>
        <p:nvPicPr>
          <p:cNvPr id="4" name="Picture 3">
            <a:extLst>
              <a:ext uri="{FF2B5EF4-FFF2-40B4-BE49-F238E27FC236}">
                <a16:creationId xmlns="" xmlns:a16="http://schemas.microsoft.com/office/drawing/2014/main" id="{5F3EFF9E-A869-9CC9-98C1-A27B6F1C8DD7}"/>
              </a:ext>
            </a:extLst>
          </p:cNvPr>
          <p:cNvPicPr>
            <a:picLocks noChangeAspect="1"/>
          </p:cNvPicPr>
          <p:nvPr/>
        </p:nvPicPr>
        <p:blipFill>
          <a:blip r:embed="rId8"/>
          <a:stretch>
            <a:fillRect/>
          </a:stretch>
        </p:blipFill>
        <p:spPr>
          <a:xfrm>
            <a:off x="178370" y="2255275"/>
            <a:ext cx="2123517" cy="1217540"/>
          </a:xfrm>
          <a:prstGeom prst="rect">
            <a:avLst/>
          </a:prstGeom>
        </p:spPr>
      </p:pic>
      <p:sp>
        <p:nvSpPr>
          <p:cNvPr id="7" name="TextBox 6">
            <a:extLst>
              <a:ext uri="{FF2B5EF4-FFF2-40B4-BE49-F238E27FC236}">
                <a16:creationId xmlns="" xmlns:a16="http://schemas.microsoft.com/office/drawing/2014/main" id="{FA61DB55-AB64-A64C-AB2C-E11B7D98989A}"/>
              </a:ext>
            </a:extLst>
          </p:cNvPr>
          <p:cNvSpPr txBox="1"/>
          <p:nvPr/>
        </p:nvSpPr>
        <p:spPr>
          <a:xfrm>
            <a:off x="2196735" y="2603632"/>
            <a:ext cx="2982034" cy="2031325"/>
          </a:xfrm>
          <a:prstGeom prst="rect">
            <a:avLst/>
          </a:prstGeom>
          <a:noFill/>
        </p:spPr>
        <p:txBody>
          <a:bodyPr wrap="square" rtlCol="0">
            <a:spAutoFit/>
          </a:bodyPr>
          <a:lstStyle/>
          <a:p>
            <a:r>
              <a:rPr lang="en-US" sz="1800" i="0" u="none" strike="noStrike" cap="none" dirty="0">
                <a:solidFill>
                  <a:srgbClr val="202124"/>
                </a:solidFill>
                <a:latin typeface="Times New Roman" panose="02020603050405020304" pitchFamily="18" charset="0"/>
                <a:ea typeface="Times New Roman"/>
                <a:cs typeface="Times New Roman" panose="02020603050405020304" pitchFamily="18" charset="0"/>
                <a:sym typeface="Times New Roman"/>
              </a:rPr>
              <a:t>The </a:t>
            </a:r>
            <a:r>
              <a:rPr lang="en-US" sz="1800" b="1" i="0" u="none" strike="noStrike" cap="none" dirty="0">
                <a:solidFill>
                  <a:srgbClr val="202124"/>
                </a:solidFill>
                <a:latin typeface="Times New Roman" panose="02020603050405020304" pitchFamily="18" charset="0"/>
                <a:ea typeface="Times New Roman"/>
                <a:cs typeface="Times New Roman" panose="02020603050405020304" pitchFamily="18" charset="0"/>
                <a:sym typeface="Times New Roman"/>
              </a:rPr>
              <a:t>IDEs</a:t>
            </a:r>
            <a:r>
              <a:rPr lang="en-US" sz="1800" i="0" u="none" strike="noStrike" cap="none" dirty="0">
                <a:solidFill>
                  <a:srgbClr val="202124"/>
                </a:solidFill>
                <a:latin typeface="Times New Roman" panose="02020603050405020304" pitchFamily="18" charset="0"/>
                <a:ea typeface="Times New Roman"/>
                <a:cs typeface="Times New Roman" panose="02020603050405020304" pitchFamily="18" charset="0"/>
                <a:sym typeface="Times New Roman"/>
              </a:rPr>
              <a:t> essential building blocks, include advanced editing, code analytical tools, </a:t>
            </a:r>
            <a:r>
              <a:rPr lang="en-US" sz="1800" i="0" u="none" strike="noStrike" cap="none" dirty="0" err="1">
                <a:solidFill>
                  <a:srgbClr val="202124"/>
                </a:solidFill>
                <a:latin typeface="Times New Roman" panose="02020603050405020304" pitchFamily="18" charset="0"/>
                <a:ea typeface="Times New Roman"/>
                <a:cs typeface="Times New Roman" panose="02020603050405020304" pitchFamily="18" charset="0"/>
                <a:sym typeface="Times New Roman"/>
              </a:rPr>
              <a:t>IPython</a:t>
            </a:r>
            <a:r>
              <a:rPr lang="en-US" sz="1800" i="0" u="none" strike="noStrike" cap="none" dirty="0">
                <a:solidFill>
                  <a:srgbClr val="202124"/>
                </a:solidFill>
                <a:latin typeface="Times New Roman" panose="02020603050405020304" pitchFamily="18" charset="0"/>
                <a:ea typeface="Times New Roman"/>
                <a:cs typeface="Times New Roman" panose="02020603050405020304" pitchFamily="18" charset="0"/>
                <a:sym typeface="Times New Roman"/>
              </a:rPr>
              <a:t> Console, variable explorer, plots, debugger and the help</a:t>
            </a:r>
            <a:endPar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endParaRPr lang="en-US" dirty="0"/>
          </a:p>
        </p:txBody>
      </p:sp>
      <p:pic>
        <p:nvPicPr>
          <p:cNvPr id="8" name="Picture 7">
            <a:extLst>
              <a:ext uri="{FF2B5EF4-FFF2-40B4-BE49-F238E27FC236}">
                <a16:creationId xmlns="" xmlns:a16="http://schemas.microsoft.com/office/drawing/2014/main" id="{438250CF-C69F-EEB6-0FD2-4B9C8FBB42F1}"/>
              </a:ext>
            </a:extLst>
          </p:cNvPr>
          <p:cNvPicPr>
            <a:picLocks noChangeAspect="1"/>
          </p:cNvPicPr>
          <p:nvPr/>
        </p:nvPicPr>
        <p:blipFill>
          <a:blip r:embed="rId9"/>
          <a:stretch>
            <a:fillRect/>
          </a:stretch>
        </p:blipFill>
        <p:spPr>
          <a:xfrm>
            <a:off x="412555" y="4639274"/>
            <a:ext cx="1655149" cy="1655149"/>
          </a:xfrm>
          <a:prstGeom prst="rect">
            <a:avLst/>
          </a:prstGeom>
        </p:spPr>
      </p:pic>
      <p:sp>
        <p:nvSpPr>
          <p:cNvPr id="9" name="TextBox 8">
            <a:extLst>
              <a:ext uri="{FF2B5EF4-FFF2-40B4-BE49-F238E27FC236}">
                <a16:creationId xmlns="" xmlns:a16="http://schemas.microsoft.com/office/drawing/2014/main" id="{B47C10FA-EE1C-0E83-C7CB-0D2E49C2A186}"/>
              </a:ext>
            </a:extLst>
          </p:cNvPr>
          <p:cNvSpPr txBox="1"/>
          <p:nvPr/>
        </p:nvSpPr>
        <p:spPr>
          <a:xfrm>
            <a:off x="2196735" y="4977693"/>
            <a:ext cx="2123474"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Tableau – </a:t>
            </a:r>
            <a:r>
              <a:rPr lang="en-US" sz="1800" dirty="0">
                <a:latin typeface="Times New Roman" panose="02020603050405020304" pitchFamily="18" charset="0"/>
                <a:cs typeface="Times New Roman" panose="02020603050405020304" pitchFamily="18" charset="0"/>
              </a:rPr>
              <a:t>is used for data </a:t>
            </a:r>
            <a:r>
              <a:rPr lang="en-US" dirty="0">
                <a:latin typeface="Times New Roman" panose="02020603050405020304" pitchFamily="18" charset="0"/>
                <a:cs typeface="Times New Roman" panose="02020603050405020304" pitchFamily="18" charset="0"/>
              </a:rPr>
              <a:t>visualization</a:t>
            </a:r>
            <a:endParaRPr lang="en-US" sz="1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 xmlns:a16="http://schemas.microsoft.com/office/drawing/2014/main" id="{D1DBD4F9-5890-33B3-6CBC-C5F0B91B3397}"/>
              </a:ext>
            </a:extLst>
          </p:cNvPr>
          <p:cNvPicPr>
            <a:picLocks noChangeAspect="1"/>
          </p:cNvPicPr>
          <p:nvPr/>
        </p:nvPicPr>
        <p:blipFill>
          <a:blip r:embed="rId10"/>
          <a:stretch>
            <a:fillRect/>
          </a:stretch>
        </p:blipFill>
        <p:spPr>
          <a:xfrm>
            <a:off x="6756354" y="1551679"/>
            <a:ext cx="1237905" cy="1067159"/>
          </a:xfrm>
          <a:prstGeom prst="rect">
            <a:avLst/>
          </a:prstGeom>
        </p:spPr>
      </p:pic>
      <p:sp>
        <p:nvSpPr>
          <p:cNvPr id="11" name="TextBox 10">
            <a:extLst>
              <a:ext uri="{FF2B5EF4-FFF2-40B4-BE49-F238E27FC236}">
                <a16:creationId xmlns="" xmlns:a16="http://schemas.microsoft.com/office/drawing/2014/main" id="{E118C8B4-3195-CB44-0051-13EED6697E89}"/>
              </a:ext>
            </a:extLst>
          </p:cNvPr>
          <p:cNvSpPr txBox="1"/>
          <p:nvPr/>
        </p:nvSpPr>
        <p:spPr>
          <a:xfrm>
            <a:off x="8718160" y="946485"/>
            <a:ext cx="2461694" cy="1200329"/>
          </a:xfrm>
          <a:prstGeom prst="rect">
            <a:avLst/>
          </a:prstGeom>
          <a:noFill/>
        </p:spPr>
        <p:txBody>
          <a:bodyPr wrap="square" rtlCol="0">
            <a:spAutoFit/>
          </a:bodyPr>
          <a:lstStyle/>
          <a:p>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Flask, HTML </a:t>
            </a:r>
            <a:r>
              <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and </a:t>
            </a:r>
            <a:r>
              <a:rPr lang="en-US" b="1" dirty="0">
                <a:solidFill>
                  <a:srgbClr val="000000"/>
                </a:solidFill>
                <a:latin typeface="Times New Roman" panose="02020603050405020304" pitchFamily="18" charset="0"/>
                <a:ea typeface="Times New Roman"/>
                <a:cs typeface="Times New Roman" panose="02020603050405020304" pitchFamily="18" charset="0"/>
                <a:sym typeface="Times New Roman"/>
              </a:rPr>
              <a:t>CSS</a:t>
            </a:r>
            <a:r>
              <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 used for Web </a:t>
            </a:r>
            <a:r>
              <a:rPr lang="en-US" sz="1800" dirty="0">
                <a:latin typeface="Times New Roman" panose="02020603050405020304" pitchFamily="18" charset="0"/>
                <a:ea typeface="Times New Roman"/>
                <a:cs typeface="Times New Roman" panose="02020603050405020304" pitchFamily="18" charset="0"/>
                <a:sym typeface="Times New Roman"/>
              </a:rPr>
              <a:t>Framework.</a:t>
            </a:r>
            <a:endPar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endParaRPr lang="en-US" dirty="0"/>
          </a:p>
        </p:txBody>
      </p:sp>
      <p:pic>
        <p:nvPicPr>
          <p:cNvPr id="13" name="Picture 12">
            <a:extLst>
              <a:ext uri="{FF2B5EF4-FFF2-40B4-BE49-F238E27FC236}">
                <a16:creationId xmlns="" xmlns:a16="http://schemas.microsoft.com/office/drawing/2014/main" id="{3927267C-2F36-5331-85B7-A39AAB5D33C4}"/>
              </a:ext>
            </a:extLst>
          </p:cNvPr>
          <p:cNvPicPr>
            <a:picLocks noChangeAspect="1"/>
          </p:cNvPicPr>
          <p:nvPr/>
        </p:nvPicPr>
        <p:blipFill>
          <a:blip r:embed="rId11"/>
          <a:stretch>
            <a:fillRect/>
          </a:stretch>
        </p:blipFill>
        <p:spPr>
          <a:xfrm>
            <a:off x="6736270" y="5457003"/>
            <a:ext cx="1542422" cy="865707"/>
          </a:xfrm>
          <a:prstGeom prst="rect">
            <a:avLst/>
          </a:prstGeom>
        </p:spPr>
      </p:pic>
      <p:sp>
        <p:nvSpPr>
          <p:cNvPr id="15" name="TextBox 14">
            <a:extLst>
              <a:ext uri="{FF2B5EF4-FFF2-40B4-BE49-F238E27FC236}">
                <a16:creationId xmlns="" xmlns:a16="http://schemas.microsoft.com/office/drawing/2014/main" id="{02FF993D-966F-84F9-EF5B-2B66D71020D7}"/>
              </a:ext>
            </a:extLst>
          </p:cNvPr>
          <p:cNvSpPr txBox="1"/>
          <p:nvPr/>
        </p:nvSpPr>
        <p:spPr>
          <a:xfrm>
            <a:off x="8764418" y="4977693"/>
            <a:ext cx="2461694" cy="1200329"/>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1400"/>
              <a:buFont typeface="Arial"/>
              <a:buNone/>
            </a:pPr>
            <a:r>
              <a:rPr lang="en-US" sz="1800" b="1" dirty="0">
                <a:latin typeface="Times New Roman" panose="02020603050405020304" pitchFamily="18" charset="0"/>
                <a:ea typeface="Times New Roman"/>
                <a:cs typeface="Times New Roman" panose="02020603050405020304" pitchFamily="18" charset="0"/>
                <a:sym typeface="Times New Roman"/>
              </a:rPr>
              <a:t>Heroku</a:t>
            </a:r>
            <a:r>
              <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and </a:t>
            </a: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GitHub</a:t>
            </a:r>
            <a:r>
              <a:rPr lang="en-US" sz="1800" b="1" dirty="0">
                <a:latin typeface="Times New Roman" panose="02020603050405020304" pitchFamily="18" charset="0"/>
                <a:ea typeface="Times New Roman"/>
                <a:cs typeface="Times New Roman" panose="02020603050405020304" pitchFamily="18" charset="0"/>
                <a:sym typeface="Times New Roman"/>
              </a:rPr>
              <a:t>: </a:t>
            </a:r>
            <a:r>
              <a:rPr lang="en-US" sz="1800" dirty="0">
                <a:latin typeface="Times New Roman" panose="02020603050405020304" pitchFamily="18" charset="0"/>
                <a:ea typeface="Times New Roman"/>
                <a:cs typeface="Times New Roman" panose="02020603050405020304" pitchFamily="18" charset="0"/>
                <a:sym typeface="Times New Roman"/>
              </a:rPr>
              <a:t> is </a:t>
            </a:r>
            <a:r>
              <a:rPr lang="en-US" dirty="0">
                <a:solidFill>
                  <a:srgbClr val="000000"/>
                </a:solidFill>
                <a:latin typeface="Times New Roman" panose="02020603050405020304" pitchFamily="18" charset="0"/>
                <a:ea typeface="Times New Roman"/>
                <a:cs typeface="Times New Roman" panose="02020603050405020304" pitchFamily="18" charset="0"/>
                <a:sym typeface="Times New Roman"/>
              </a:rPr>
              <a:t>u</a:t>
            </a:r>
            <a:r>
              <a:rPr lang="en-US" sz="18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sed for web application deployment. </a:t>
            </a:r>
          </a:p>
          <a:p>
            <a:endParaRPr lang="en-US" dirty="0"/>
          </a:p>
        </p:txBody>
      </p:sp>
      <p:pic>
        <p:nvPicPr>
          <p:cNvPr id="3" name="Picture 2">
            <a:extLst>
              <a:ext uri="{FF2B5EF4-FFF2-40B4-BE49-F238E27FC236}">
                <a16:creationId xmlns="" xmlns:a16="http://schemas.microsoft.com/office/drawing/2014/main" id="{522B8A72-C27A-51A9-7FF0-695694331695}"/>
              </a:ext>
            </a:extLst>
          </p:cNvPr>
          <p:cNvPicPr>
            <a:picLocks noChangeAspect="1"/>
          </p:cNvPicPr>
          <p:nvPr/>
        </p:nvPicPr>
        <p:blipFill>
          <a:blip r:embed="rId12"/>
          <a:stretch>
            <a:fillRect/>
          </a:stretch>
        </p:blipFill>
        <p:spPr>
          <a:xfrm>
            <a:off x="491503" y="3160927"/>
            <a:ext cx="1542422" cy="1334402"/>
          </a:xfrm>
          <a:prstGeom prst="rect">
            <a:avLst/>
          </a:prstGeom>
        </p:spPr>
      </p:pic>
      <p:sp>
        <p:nvSpPr>
          <p:cNvPr id="6" name="TextBox 5">
            <a:extLst>
              <a:ext uri="{FF2B5EF4-FFF2-40B4-BE49-F238E27FC236}">
                <a16:creationId xmlns="" xmlns:a16="http://schemas.microsoft.com/office/drawing/2014/main" id="{676F10DB-0C17-62B1-421C-8358DBA3DD02}"/>
              </a:ext>
            </a:extLst>
          </p:cNvPr>
          <p:cNvSpPr txBox="1"/>
          <p:nvPr/>
        </p:nvSpPr>
        <p:spPr>
          <a:xfrm>
            <a:off x="8685980" y="2961279"/>
            <a:ext cx="2758224"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XAMPP </a:t>
            </a:r>
            <a:r>
              <a:rPr lang="en-US" dirty="0">
                <a:latin typeface="Times New Roman" panose="02020603050405020304" pitchFamily="18" charset="0"/>
                <a:cs typeface="Times New Roman" panose="02020603050405020304" pitchFamily="18" charset="0"/>
              </a:rPr>
              <a:t>and</a:t>
            </a:r>
            <a:r>
              <a:rPr lang="en-US" b="1" dirty="0">
                <a:latin typeface="Times New Roman" panose="02020603050405020304" pitchFamily="18" charset="0"/>
                <a:cs typeface="Times New Roman" panose="02020603050405020304" pitchFamily="18" charset="0"/>
              </a:rPr>
              <a:t> MySQL </a:t>
            </a:r>
            <a:r>
              <a:rPr lang="en-US" dirty="0">
                <a:latin typeface="Times New Roman" panose="02020603050405020304" pitchFamily="18" charset="0"/>
                <a:cs typeface="Times New Roman" panose="02020603050405020304" pitchFamily="18" charset="0"/>
              </a:rPr>
              <a:t>is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 to import and export SQL files or databases.</a:t>
            </a:r>
            <a:endParaRPr lang="en-US"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A2668E33-B7FC-D73C-02A5-E05E021B5C81}"/>
              </a:ext>
            </a:extLst>
          </p:cNvPr>
          <p:cNvPicPr>
            <a:picLocks noChangeAspect="1"/>
          </p:cNvPicPr>
          <p:nvPr/>
        </p:nvPicPr>
        <p:blipFill>
          <a:blip r:embed="rId13"/>
          <a:stretch>
            <a:fillRect/>
          </a:stretch>
        </p:blipFill>
        <p:spPr>
          <a:xfrm>
            <a:off x="6668110" y="2871992"/>
            <a:ext cx="1558706" cy="406420"/>
          </a:xfrm>
          <a:prstGeom prst="rect">
            <a:avLst/>
          </a:prstGeom>
        </p:spPr>
      </p:pic>
      <p:pic>
        <p:nvPicPr>
          <p:cNvPr id="14" name="Picture 13">
            <a:extLst>
              <a:ext uri="{FF2B5EF4-FFF2-40B4-BE49-F238E27FC236}">
                <a16:creationId xmlns="" xmlns:a16="http://schemas.microsoft.com/office/drawing/2014/main" id="{41EF40F8-B555-A968-B3BB-ED9F69C2064C}"/>
              </a:ext>
            </a:extLst>
          </p:cNvPr>
          <p:cNvPicPr>
            <a:picLocks noChangeAspect="1"/>
          </p:cNvPicPr>
          <p:nvPr/>
        </p:nvPicPr>
        <p:blipFill>
          <a:blip r:embed="rId14"/>
          <a:stretch>
            <a:fillRect/>
          </a:stretch>
        </p:blipFill>
        <p:spPr>
          <a:xfrm>
            <a:off x="6831327" y="3269798"/>
            <a:ext cx="1352307" cy="6989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ARCHITECTURE</a:t>
            </a:r>
            <a:endParaRPr/>
          </a:p>
        </p:txBody>
      </p:sp>
      <p:pic>
        <p:nvPicPr>
          <p:cNvPr id="239" name="Google Shape;239;p9"/>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240" name="Google Shape;240;p9"/>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241" name="Google Shape;241;p9"/>
          <p:cNvPicPr preferRelativeResize="0"/>
          <p:nvPr/>
        </p:nvPicPr>
        <p:blipFill>
          <a:blip r:embed="rId4">
            <a:alphaModFix/>
          </a:blip>
          <a:stretch>
            <a:fillRect/>
          </a:stretch>
        </p:blipFill>
        <p:spPr>
          <a:xfrm>
            <a:off x="152400" y="687893"/>
            <a:ext cx="11415646" cy="5506294"/>
          </a:xfrm>
          <a:prstGeom prst="rect">
            <a:avLst/>
          </a:prstGeom>
          <a:noFill/>
          <a:ln>
            <a:noFill/>
          </a:ln>
        </p:spPr>
      </p:pic>
      <p:pic>
        <p:nvPicPr>
          <p:cNvPr id="242" name="Google Shape;242;p9"/>
          <p:cNvPicPr preferRelativeResize="0"/>
          <p:nvPr/>
        </p:nvPicPr>
        <p:blipFill rotWithShape="1">
          <a:blip r:embed="rId5">
            <a:alphaModFix/>
          </a:blip>
          <a:srcRect/>
          <a:stretch/>
        </p:blipFill>
        <p:spPr>
          <a:xfrm>
            <a:off x="10668000" y="0"/>
            <a:ext cx="1524000" cy="560375"/>
          </a:xfrm>
          <a:prstGeom prst="rect">
            <a:avLst/>
          </a:prstGeom>
          <a:noFill/>
          <a:ln>
            <a:noFill/>
          </a:ln>
        </p:spPr>
      </p:pic>
      <p:sp>
        <p:nvSpPr>
          <p:cNvPr id="6" name="Arrow: Right 5">
            <a:extLst>
              <a:ext uri="{FF2B5EF4-FFF2-40B4-BE49-F238E27FC236}">
                <a16:creationId xmlns="" xmlns:a16="http://schemas.microsoft.com/office/drawing/2014/main" id="{1BDBB456-9047-4FB5-75C1-AA3FAEB8445C}"/>
              </a:ext>
            </a:extLst>
          </p:cNvPr>
          <p:cNvSpPr/>
          <p:nvPr/>
        </p:nvSpPr>
        <p:spPr>
          <a:xfrm rot="9817229">
            <a:off x="8435344" y="5123423"/>
            <a:ext cx="54864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1487cb2374_7_5"/>
          <p:cNvSpPr/>
          <p:nvPr/>
        </p:nvSpPr>
        <p:spPr>
          <a:xfrm>
            <a:off x="-14068" y="14068"/>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g11487cb2374_7_5"/>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9" name="Google Shape;249;g11487cb2374_7_5"/>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0" name="Google Shape;250;g11487cb2374_7_5"/>
          <p:cNvSpPr/>
          <p:nvPr/>
        </p:nvSpPr>
        <p:spPr>
          <a:xfrm>
            <a:off x="1692815" y="0"/>
            <a:ext cx="9144000" cy="17162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DATA COLLECTION</a:t>
            </a:r>
            <a:endParaRPr sz="4800" b="1" i="0" u="none" strike="noStrike" cap="none">
              <a:solidFill>
                <a:schemeClr val="dk1"/>
              </a:solidFill>
              <a:latin typeface="Times New Roman"/>
              <a:ea typeface="Times New Roman"/>
              <a:cs typeface="Times New Roman"/>
              <a:sym typeface="Times New Roman"/>
            </a:endParaRPr>
          </a:p>
        </p:txBody>
      </p:sp>
      <p:pic>
        <p:nvPicPr>
          <p:cNvPr id="251" name="Google Shape;251;g11487cb2374_7_5"/>
          <p:cNvPicPr preferRelativeResize="0"/>
          <p:nvPr/>
        </p:nvPicPr>
        <p:blipFill rotWithShape="1">
          <a:blip r:embed="rId3">
            <a:alphaModFix/>
          </a:blip>
          <a:srcRect/>
          <a:stretch/>
        </p:blipFill>
        <p:spPr>
          <a:xfrm>
            <a:off x="10668003" y="6304753"/>
            <a:ext cx="1390807" cy="553249"/>
          </a:xfrm>
          <a:prstGeom prst="rect">
            <a:avLst/>
          </a:prstGeom>
          <a:noFill/>
          <a:ln>
            <a:noFill/>
          </a:ln>
        </p:spPr>
      </p:pic>
      <p:cxnSp>
        <p:nvCxnSpPr>
          <p:cNvPr id="252" name="Google Shape;252;g11487cb2374_7_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53" name="Google Shape;253;g11487cb2374_7_5"/>
          <p:cNvSpPr/>
          <p:nvPr/>
        </p:nvSpPr>
        <p:spPr>
          <a:xfrm>
            <a:off x="3732628" y="607342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54" name="Google Shape;254;g11487cb2374_7_5" descr="C:\Users\user\Desktop\healthcare-big-data.jpg"/>
          <p:cNvPicPr preferRelativeResize="0"/>
          <p:nvPr/>
        </p:nvPicPr>
        <p:blipFill rotWithShape="1">
          <a:blip r:embed="rId4">
            <a:alphaModFix/>
          </a:blip>
          <a:srcRect/>
          <a:stretch/>
        </p:blipFill>
        <p:spPr>
          <a:xfrm>
            <a:off x="1692817" y="1716260"/>
            <a:ext cx="8653679" cy="3776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1"/>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COLLECTION</a:t>
            </a:r>
            <a:endParaRPr sz="3200" b="1" dirty="0">
              <a:latin typeface="Times New Roman"/>
              <a:ea typeface="Times New Roman"/>
              <a:cs typeface="Times New Roman"/>
              <a:sym typeface="Times New Roman"/>
            </a:endParaRPr>
          </a:p>
        </p:txBody>
      </p:sp>
      <p:sp>
        <p:nvSpPr>
          <p:cNvPr id="260" name="Google Shape;260;p11"/>
          <p:cNvSpPr txBox="1"/>
          <p:nvPr/>
        </p:nvSpPr>
        <p:spPr>
          <a:xfrm>
            <a:off x="-1" y="535500"/>
            <a:ext cx="11443855" cy="5940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2000" i="0" u="none" strike="noStrike" cap="none" dirty="0">
                <a:solidFill>
                  <a:schemeClr val="dk1"/>
                </a:solidFill>
                <a:latin typeface="Times New Roman"/>
                <a:ea typeface="Times New Roman"/>
                <a:cs typeface="Times New Roman"/>
                <a:sym typeface="Times New Roman"/>
              </a:rPr>
              <a:t>Data was simulated one.</a:t>
            </a:r>
            <a:r>
              <a:rPr lang="en-US" sz="2000" dirty="0">
                <a:solidFill>
                  <a:schemeClr val="dk1"/>
                </a:solidFill>
                <a:latin typeface="Times New Roman"/>
                <a:ea typeface="Times New Roman"/>
                <a:cs typeface="Times New Roman"/>
                <a:sym typeface="Times New Roman"/>
              </a:rPr>
              <a:t> </a:t>
            </a:r>
            <a:r>
              <a:rPr lang="en-US" sz="2000" i="0" u="none" strike="noStrike" cap="none" dirty="0">
                <a:solidFill>
                  <a:schemeClr val="dk1"/>
                </a:solidFill>
                <a:latin typeface="Times New Roman"/>
                <a:ea typeface="Times New Roman"/>
                <a:cs typeface="Times New Roman"/>
                <a:sym typeface="Times New Roman"/>
              </a:rPr>
              <a:t>Certain inputs were collected from diagnostic centers. Finalized collected data was framed in excel.</a:t>
            </a:r>
            <a:endParaRPr sz="20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lang="en-US" sz="2400" b="1" i="0" u="none" strike="noStrike" cap="none" dirty="0">
              <a:solidFill>
                <a:schemeClr val="accent1">
                  <a:lumMod val="75000"/>
                </a:schemeClr>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r>
              <a:rPr lang="en-US" sz="2400" b="1" i="0" u="none" strike="noStrike" cap="none" dirty="0">
                <a:solidFill>
                  <a:schemeClr val="accent1">
                    <a:lumMod val="75000"/>
                  </a:schemeClr>
                </a:solidFill>
                <a:latin typeface="Times New Roman"/>
                <a:ea typeface="Times New Roman"/>
                <a:cs typeface="Times New Roman"/>
                <a:sym typeface="Times New Roman"/>
              </a:rPr>
              <a:t>Dataset has following features</a:t>
            </a:r>
            <a:r>
              <a:rPr lang="en-US" sz="2400" i="0" u="none" strike="noStrike" cap="none" dirty="0">
                <a:solidFill>
                  <a:schemeClr val="accent1">
                    <a:lumMod val="75000"/>
                  </a:schemeClr>
                </a:solidFill>
                <a:latin typeface="Times New Roman"/>
                <a:ea typeface="Times New Roman"/>
                <a:cs typeface="Times New Roman"/>
                <a:sym typeface="Times New Roman"/>
              </a:rPr>
              <a:t>:- </a:t>
            </a:r>
          </a:p>
          <a:p>
            <a:pPr marL="0" marR="0" lvl="0" indent="0" algn="l" rtl="0">
              <a:lnSpc>
                <a:spcPct val="100000"/>
              </a:lnSpc>
              <a:spcBef>
                <a:spcPts val="0"/>
              </a:spcBef>
              <a:spcAft>
                <a:spcPts val="0"/>
              </a:spcAft>
              <a:buClr>
                <a:schemeClr val="dk1"/>
              </a:buClr>
              <a:buSzPts val="1800"/>
              <a:buFont typeface="Calibri"/>
              <a:buNone/>
            </a:pPr>
            <a:endParaRPr lang="en-US" sz="2400" i="0" u="none" strike="noStrike" cap="none" dirty="0">
              <a:solidFill>
                <a:schemeClr val="accent1">
                  <a:lumMod val="75000"/>
                </a:schemeClr>
              </a:solidFill>
              <a:latin typeface="Times New Roman"/>
              <a:ea typeface="Times New Roman"/>
              <a:cs typeface="Times New Roman"/>
              <a:sym typeface="Times New Roman"/>
            </a:endParaRP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Patient ID :</a:t>
            </a:r>
            <a:r>
              <a:rPr lang="en-US" sz="2000" dirty="0">
                <a:latin typeface="Times New Roman"/>
                <a:ea typeface="Times New Roman"/>
                <a:cs typeface="Times New Roman"/>
                <a:sym typeface="Times New Roman"/>
              </a:rPr>
              <a:t>          ID Given to the patient on booking the test.</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Patient age :        </a:t>
            </a:r>
            <a:r>
              <a:rPr lang="en-US" sz="2000" dirty="0">
                <a:latin typeface="Times New Roman"/>
                <a:ea typeface="Times New Roman"/>
                <a:cs typeface="Times New Roman"/>
                <a:sym typeface="Times New Roman"/>
              </a:rPr>
              <a:t>Age of the patient.</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Patient Gender : </a:t>
            </a:r>
            <a:r>
              <a:rPr lang="en-US" sz="2000" dirty="0">
                <a:latin typeface="Times New Roman"/>
                <a:ea typeface="Times New Roman"/>
                <a:cs typeface="Times New Roman"/>
                <a:sym typeface="Times New Roman"/>
              </a:rPr>
              <a:t>Gender of the patient.</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Name of test :     </a:t>
            </a:r>
            <a:r>
              <a:rPr lang="en-US" sz="2000" dirty="0">
                <a:latin typeface="Times New Roman"/>
                <a:ea typeface="Times New Roman"/>
                <a:cs typeface="Times New Roman"/>
                <a:sym typeface="Times New Roman"/>
              </a:rPr>
              <a:t>Test to be performed after sample collection.</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Sample :	     </a:t>
            </a:r>
            <a:r>
              <a:rPr lang="en-US" sz="2000" dirty="0">
                <a:latin typeface="Times New Roman"/>
                <a:ea typeface="Times New Roman"/>
                <a:cs typeface="Times New Roman"/>
                <a:sym typeface="Times New Roman"/>
              </a:rPr>
              <a:t>Type of sample collected (Urine, Blood, Swab)</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Way of storage of sample:</a:t>
            </a:r>
            <a:r>
              <a:rPr lang="en-US" sz="2000" dirty="0">
                <a:latin typeface="Times New Roman"/>
                <a:ea typeface="Times New Roman"/>
                <a:cs typeface="Times New Roman"/>
                <a:sym typeface="Times New Roman"/>
              </a:rPr>
              <a:t>  How the sample is stored while transporting. (Advanced, Normal)</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Test booking date :  </a:t>
            </a:r>
            <a:r>
              <a:rPr lang="en-US" sz="2000" dirty="0">
                <a:latin typeface="Times New Roman"/>
                <a:ea typeface="Times New Roman"/>
                <a:cs typeface="Times New Roman"/>
                <a:sym typeface="Times New Roman"/>
              </a:rPr>
              <a:t>The date on which the test was booked.</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Test booking time :  </a:t>
            </a:r>
            <a:r>
              <a:rPr lang="en-US" sz="2000" dirty="0">
                <a:latin typeface="Times New Roman"/>
                <a:ea typeface="Times New Roman"/>
                <a:cs typeface="Times New Roman"/>
                <a:sym typeface="Times New Roman"/>
              </a:rPr>
              <a:t>Time of the day when the test was booked (24 hours) (ex. 9.50 means 6 hour 50 min.)</a:t>
            </a:r>
          </a:p>
          <a:p>
            <a:pPr marL="342900" lvl="0" indent="-342900">
              <a:buClr>
                <a:schemeClr val="dk1"/>
              </a:buClr>
              <a:buSzPts val="1800"/>
              <a:buFont typeface="Arial" pitchFamily="34" charset="0"/>
              <a:buChar char="•"/>
            </a:pPr>
            <a:r>
              <a:rPr lang="en-US" sz="2000" b="1" dirty="0">
                <a:latin typeface="Times New Roman"/>
                <a:ea typeface="Times New Roman"/>
                <a:cs typeface="Times New Roman"/>
                <a:sym typeface="Times New Roman"/>
              </a:rPr>
              <a:t>Sample collection date :  </a:t>
            </a:r>
            <a:r>
              <a:rPr lang="en-US" sz="2000" dirty="0">
                <a:latin typeface="Times New Roman"/>
                <a:ea typeface="Times New Roman"/>
                <a:cs typeface="Times New Roman"/>
                <a:sym typeface="Times New Roman"/>
              </a:rPr>
              <a:t>The date on which the sample should be collected.</a:t>
            </a:r>
          </a:p>
          <a:p>
            <a:pPr marL="342900" indent="-342900">
              <a:buClr>
                <a:schemeClr val="dk1"/>
              </a:buClr>
              <a:buSzPts val="1800"/>
              <a:buFont typeface="Arial" pitchFamily="34" charset="0"/>
              <a:buChar char="•"/>
            </a:pPr>
            <a:r>
              <a:rPr lang="en-US" sz="2000" b="1" dirty="0">
                <a:latin typeface="Times New Roman" panose="02020603050405020304" pitchFamily="18" charset="0"/>
                <a:cs typeface="Times New Roman" panose="02020603050405020304" pitchFamily="18" charset="0"/>
              </a:rPr>
              <a:t>Scheduled sample collection :</a:t>
            </a:r>
            <a:r>
              <a:rPr lang="en-US" sz="2000" dirty="0">
                <a:latin typeface="Times New Roman" panose="02020603050405020304" pitchFamily="18" charset="0"/>
                <a:cs typeface="Times New Roman" panose="02020603050405020304" pitchFamily="18" charset="0"/>
              </a:rPr>
              <a:t> The time of the day at which the sample must be collected from the 			           	              patient (24 hours) (ex 18.50 means 6 hour 50 minutes)</a:t>
            </a:r>
          </a:p>
          <a:p>
            <a:pPr marL="342900" indent="-342900">
              <a:buClr>
                <a:schemeClr val="dk1"/>
              </a:buClr>
              <a:buSzPts val="1800"/>
              <a:buFont typeface="Arial" pitchFamily="34" charset="0"/>
              <a:buChar char="•"/>
            </a:pPr>
            <a:r>
              <a:rPr lang="en-US" sz="2000" b="1" dirty="0">
                <a:latin typeface="Times New Roman" panose="02020603050405020304" pitchFamily="18" charset="0"/>
                <a:cs typeface="Times New Roman" panose="02020603050405020304" pitchFamily="18" charset="0"/>
              </a:rPr>
              <a:t>Cut off Schedule :    </a:t>
            </a:r>
            <a:r>
              <a:rPr lang="en-US" sz="2000" dirty="0">
                <a:latin typeface="Times New Roman" panose="02020603050405020304" pitchFamily="18" charset="0"/>
                <a:cs typeface="Times New Roman" panose="02020603050405020304" pitchFamily="18" charset="0"/>
              </a:rPr>
              <a:t>The time of the day when the test is performed on samples.</a:t>
            </a:r>
            <a:r>
              <a:rPr lang="en-US" sz="2000" i="0" u="none" strike="noStrike" cap="none" dirty="0">
                <a:solidFill>
                  <a:srgbClr val="000000"/>
                </a:solidFill>
                <a:latin typeface="Times New Roman"/>
                <a:ea typeface="Times New Roman"/>
                <a:cs typeface="Times New Roman"/>
                <a:sym typeface="Times New Roman"/>
              </a:rPr>
              <a:t/>
            </a:r>
            <a:br>
              <a:rPr lang="en-US" sz="2000" i="0" u="none" strike="noStrike" cap="none" dirty="0">
                <a:solidFill>
                  <a:srgbClr val="000000"/>
                </a:solidFill>
                <a:latin typeface="Times New Roman"/>
                <a:ea typeface="Times New Roman"/>
                <a:cs typeface="Times New Roman"/>
                <a:sym typeface="Times New Roman"/>
              </a:rPr>
            </a:br>
            <a:endParaRPr sz="2000" i="0" u="none" strike="noStrike" cap="none" dirty="0">
              <a:solidFill>
                <a:srgbClr val="000000"/>
              </a:solidFill>
              <a:latin typeface="Times New Roman"/>
              <a:ea typeface="Times New Roman"/>
              <a:cs typeface="Times New Roman"/>
              <a:sym typeface="Times New Roman"/>
            </a:endParaRPr>
          </a:p>
        </p:txBody>
      </p:sp>
      <p:pic>
        <p:nvPicPr>
          <p:cNvPr id="261" name="Google Shape;261;p11"/>
          <p:cNvPicPr preferRelativeResize="0"/>
          <p:nvPr/>
        </p:nvPicPr>
        <p:blipFill rotWithShape="1">
          <a:blip r:embed="rId3">
            <a:alphaModFix/>
          </a:blip>
          <a:srcRect l="17902" t="31952" r="20124" b="37109"/>
          <a:stretch/>
        </p:blipFill>
        <p:spPr>
          <a:xfrm>
            <a:off x="10510577" y="6367068"/>
            <a:ext cx="1478543" cy="503852"/>
          </a:xfrm>
          <a:prstGeom prst="rect">
            <a:avLst/>
          </a:prstGeom>
          <a:noFill/>
          <a:ln>
            <a:noFill/>
          </a:ln>
        </p:spPr>
      </p:pic>
      <p:cxnSp>
        <p:nvCxnSpPr>
          <p:cNvPr id="262" name="Google Shape;262;p11"/>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263" name="Google Shape;263;p11"/>
          <p:cNvPicPr preferRelativeResize="0"/>
          <p:nvPr/>
        </p:nvPicPr>
        <p:blipFill rotWithShape="1">
          <a:blip r:embed="rId4">
            <a:alphaModFix/>
          </a:blip>
          <a:srcRect/>
          <a:stretch/>
        </p:blipFill>
        <p:spPr>
          <a:xfrm>
            <a:off x="10668000" y="0"/>
            <a:ext cx="1524000" cy="56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9;p11">
            <a:extLst>
              <a:ext uri="{FF2B5EF4-FFF2-40B4-BE49-F238E27FC236}">
                <a16:creationId xmlns="" xmlns:a16="http://schemas.microsoft.com/office/drawing/2014/main" id="{7E624688-6CB7-00DE-7EA9-0A0A5BE698FD}"/>
              </a:ext>
            </a:extLst>
          </p:cNvPr>
          <p:cNvSpPr txBox="1">
            <a:spLocks/>
          </p:cNvSpPr>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Georgia"/>
              <a:buNone/>
              <a:defRPr sz="30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COLLECTION</a:t>
            </a:r>
          </a:p>
        </p:txBody>
      </p:sp>
      <p:pic>
        <p:nvPicPr>
          <p:cNvPr id="3" name="Google Shape;263;p11">
            <a:extLst>
              <a:ext uri="{FF2B5EF4-FFF2-40B4-BE49-F238E27FC236}">
                <a16:creationId xmlns="" xmlns:a16="http://schemas.microsoft.com/office/drawing/2014/main" id="{11F3D2F0-4A8C-C35B-A818-C2DFCE8DE81F}"/>
              </a:ext>
            </a:extLst>
          </p:cNvPr>
          <p:cNvPicPr preferRelativeResize="0"/>
          <p:nvPr/>
        </p:nvPicPr>
        <p:blipFill rotWithShape="1">
          <a:blip r:embed="rId2">
            <a:alphaModFix/>
          </a:blip>
          <a:srcRect/>
          <a:stretch/>
        </p:blipFill>
        <p:spPr>
          <a:xfrm>
            <a:off x="10668000" y="0"/>
            <a:ext cx="1524000" cy="535491"/>
          </a:xfrm>
          <a:prstGeom prst="rect">
            <a:avLst/>
          </a:prstGeom>
          <a:noFill/>
          <a:ln>
            <a:noFill/>
          </a:ln>
        </p:spPr>
      </p:pic>
      <p:cxnSp>
        <p:nvCxnSpPr>
          <p:cNvPr id="4" name="Google Shape;262;p11">
            <a:extLst>
              <a:ext uri="{FF2B5EF4-FFF2-40B4-BE49-F238E27FC236}">
                <a16:creationId xmlns="" xmlns:a16="http://schemas.microsoft.com/office/drawing/2014/main" id="{6978325B-2BC1-E9DC-AB7E-6FC3F70BC4F6}"/>
              </a:ext>
            </a:extLst>
          </p:cNvPr>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5" name="Google Shape;261;p11">
            <a:extLst>
              <a:ext uri="{FF2B5EF4-FFF2-40B4-BE49-F238E27FC236}">
                <a16:creationId xmlns="" xmlns:a16="http://schemas.microsoft.com/office/drawing/2014/main" id="{5A7CB72B-AEF6-EA81-7E01-91C93BF640ED}"/>
              </a:ext>
            </a:extLst>
          </p:cNvPr>
          <p:cNvPicPr preferRelativeResize="0"/>
          <p:nvPr/>
        </p:nvPicPr>
        <p:blipFill rotWithShape="1">
          <a:blip r:embed="rId3">
            <a:alphaModFix/>
          </a:blip>
          <a:srcRect l="17902" t="31952" r="20124" b="37109"/>
          <a:stretch/>
        </p:blipFill>
        <p:spPr>
          <a:xfrm>
            <a:off x="10510577" y="6367068"/>
            <a:ext cx="1478543" cy="503852"/>
          </a:xfrm>
          <a:prstGeom prst="rect">
            <a:avLst/>
          </a:prstGeom>
          <a:noFill/>
          <a:ln>
            <a:noFill/>
          </a:ln>
        </p:spPr>
      </p:pic>
      <p:sp>
        <p:nvSpPr>
          <p:cNvPr id="6" name="TextBox 5">
            <a:extLst>
              <a:ext uri="{FF2B5EF4-FFF2-40B4-BE49-F238E27FC236}">
                <a16:creationId xmlns="" xmlns:a16="http://schemas.microsoft.com/office/drawing/2014/main" id="{CEBF4401-832F-604A-C288-CC9FF9FCE290}"/>
              </a:ext>
            </a:extLst>
          </p:cNvPr>
          <p:cNvSpPr txBox="1"/>
          <p:nvPr/>
        </p:nvSpPr>
        <p:spPr>
          <a:xfrm>
            <a:off x="312776" y="1050522"/>
            <a:ext cx="10937072"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Cut off time :          </a:t>
            </a:r>
            <a:r>
              <a:rPr lang="en-US" sz="2000" dirty="0">
                <a:latin typeface="Times New Roman" panose="02020603050405020304" pitchFamily="18" charset="0"/>
                <a:cs typeface="Times New Roman" panose="02020603050405020304" pitchFamily="18" charset="0"/>
              </a:rPr>
              <a:t>  Time of the day within which the sample must reach lab (24 hours) (ex 18.50 		            means 6 hour 50 minutes)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Agent ID :</a:t>
            </a:r>
            <a:r>
              <a:rPr lang="en-US" sz="2000" dirty="0">
                <a:latin typeface="Times New Roman" panose="02020603050405020304" pitchFamily="18" charset="0"/>
                <a:cs typeface="Times New Roman" panose="02020603050405020304" pitchFamily="18" charset="0"/>
              </a:rPr>
              <a:t> ID of the agent who is going to pick and deliver the sample to the lab (Limited to 1 to 50)</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Traffic conditions :</a:t>
            </a:r>
            <a:r>
              <a:rPr lang="en-US" sz="2000" dirty="0">
                <a:latin typeface="Times New Roman" panose="02020603050405020304" pitchFamily="18" charset="0"/>
                <a:cs typeface="Times New Roman" panose="02020603050405020304" pitchFamily="18" charset="0"/>
              </a:rPr>
              <a:t> Traffic on the way to sample collection and sample delivery (Low Traffic, 		         	           Medium Traffic, High Traffic)</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Agent Location : </a:t>
            </a:r>
            <a:r>
              <a:rPr lang="en-US" sz="2000" dirty="0">
                <a:latin typeface="Times New Roman" panose="02020603050405020304" pitchFamily="18" charset="0"/>
                <a:cs typeface="Times New Roman" panose="02020603050405020304" pitchFamily="18" charset="0"/>
              </a:rPr>
              <a:t>Distance of the agent from patient location in KMs.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Time taken to reach patient :</a:t>
            </a:r>
            <a:r>
              <a:rPr lang="en-US" sz="2000" dirty="0">
                <a:latin typeface="Times New Roman" panose="02020603050405020304" pitchFamily="18" charset="0"/>
                <a:cs typeface="Times New Roman" panose="02020603050405020304" pitchFamily="18" charset="0"/>
              </a:rPr>
              <a:t> Time take by agent from his location to reach the patient location (in 			             minutes) (This can be assumed based on Traffic conditions)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Time taken for sample collection :</a:t>
            </a:r>
            <a:r>
              <a:rPr lang="en-US" sz="2000" dirty="0">
                <a:latin typeface="Times New Roman" panose="02020603050405020304" pitchFamily="18" charset="0"/>
                <a:cs typeface="Times New Roman" panose="02020603050405020304" pitchFamily="18" charset="0"/>
              </a:rPr>
              <a:t> Time taken by the agent to collect the sample from the patient 				       (in minutes)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Lab Location :   </a:t>
            </a:r>
            <a:r>
              <a:rPr lang="en-US" sz="2000" dirty="0">
                <a:latin typeface="Times New Roman" panose="02020603050405020304" pitchFamily="18" charset="0"/>
                <a:cs typeface="Times New Roman" panose="02020603050405020304" pitchFamily="18" charset="0"/>
              </a:rPr>
              <a:t> The distance between sample collection location to lab in KMs.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Time taken to reach lab :</a:t>
            </a:r>
            <a:r>
              <a:rPr lang="en-US" sz="2000" dirty="0">
                <a:latin typeface="Times New Roman" panose="02020603050405020304" pitchFamily="18" charset="0"/>
                <a:cs typeface="Times New Roman" panose="02020603050405020304" pitchFamily="18" charset="0"/>
              </a:rPr>
              <a:t> Time taken by agent from sample collection location to reach the lab 			      location (in minutes) (this can be assumed based on Traffic conditions)</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 of Transport :</a:t>
            </a:r>
            <a:r>
              <a:rPr lang="en-US" sz="2000" dirty="0">
                <a:latin typeface="Times New Roman" panose="02020603050405020304" pitchFamily="18" charset="0"/>
                <a:cs typeface="Times New Roman" panose="02020603050405020304" pitchFamily="18" charset="0"/>
              </a:rPr>
              <a:t> Vehicle used to transport the sample (Bike)</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Reached on Time :   </a:t>
            </a:r>
            <a:r>
              <a:rPr lang="en-US" sz="2000" dirty="0">
                <a:latin typeface="Times New Roman" panose="02020603050405020304" pitchFamily="18" charset="0"/>
                <a:cs typeface="Times New Roman" panose="02020603050405020304" pitchFamily="18" charset="0"/>
              </a:rPr>
              <a:t> Whether the sample has reached on time of need or not (Y = Yes, N = NO)</a:t>
            </a:r>
            <a:br>
              <a:rPr lang="en-US" sz="2000" dirty="0">
                <a:latin typeface="Times New Roman" panose="02020603050405020304" pitchFamily="18" charset="0"/>
                <a:cs typeface="Times New Roman" panose="02020603050405020304" pitchFamily="18" charset="0"/>
              </a:rPr>
            </a:br>
            <a:endParaRPr lang="en-US" sz="2000" dirty="0"/>
          </a:p>
        </p:txBody>
      </p:sp>
    </p:spTree>
    <p:extLst>
      <p:ext uri="{BB962C8B-B14F-4D97-AF65-F5344CB8AC3E}">
        <p14:creationId xmlns:p14="http://schemas.microsoft.com/office/powerpoint/2010/main" val="306606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487cb2374_7_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11487cb2374_7_25"/>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1" name="Google Shape;241;g11487cb2374_7_25"/>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2" name="Google Shape;242;g11487cb2374_7_25"/>
          <p:cNvSpPr/>
          <p:nvPr/>
        </p:nvSpPr>
        <p:spPr>
          <a:xfrm>
            <a:off x="1580275" y="548642"/>
            <a:ext cx="9144000" cy="160371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EXPLORATORY DATA ANALYSIS(EDA)</a:t>
            </a:r>
            <a:endParaRPr sz="4800" b="1" i="0" u="none" strike="noStrike" cap="none">
              <a:solidFill>
                <a:schemeClr val="dk1"/>
              </a:solidFill>
              <a:latin typeface="Times New Roman"/>
              <a:ea typeface="Times New Roman"/>
              <a:cs typeface="Times New Roman"/>
              <a:sym typeface="Times New Roman"/>
            </a:endParaRPr>
          </a:p>
        </p:txBody>
      </p:sp>
      <p:pic>
        <p:nvPicPr>
          <p:cNvPr id="243" name="Google Shape;243;g11487cb2374_7_25"/>
          <p:cNvPicPr preferRelativeResize="0"/>
          <p:nvPr/>
        </p:nvPicPr>
        <p:blipFill rotWithShape="1">
          <a:blip r:embed="rId3">
            <a:alphaModFix/>
          </a:blip>
          <a:srcRect/>
          <a:stretch/>
        </p:blipFill>
        <p:spPr>
          <a:xfrm>
            <a:off x="10714917" y="6303469"/>
            <a:ext cx="1390807" cy="557684"/>
          </a:xfrm>
          <a:prstGeom prst="rect">
            <a:avLst/>
          </a:prstGeom>
          <a:noFill/>
          <a:ln>
            <a:noFill/>
          </a:ln>
        </p:spPr>
      </p:pic>
      <p:cxnSp>
        <p:nvCxnSpPr>
          <p:cNvPr id="244" name="Google Shape;244;g11487cb2374_7_2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245" name="Google Shape;245;g11487cb2374_7_25" descr="SAVE_20220224_171136.jpg"/>
          <p:cNvPicPr preferRelativeResize="0"/>
          <p:nvPr/>
        </p:nvPicPr>
        <p:blipFill rotWithShape="1">
          <a:blip r:embed="rId4">
            <a:alphaModFix/>
          </a:blip>
          <a:srcRect/>
          <a:stretch/>
        </p:blipFill>
        <p:spPr>
          <a:xfrm>
            <a:off x="3362182" y="2443506"/>
            <a:ext cx="5453575" cy="2508322"/>
          </a:xfrm>
          <a:prstGeom prst="rect">
            <a:avLst/>
          </a:prstGeom>
          <a:noFill/>
          <a:ln>
            <a:noFill/>
          </a:ln>
          <a:effectLst>
            <a:outerShdw blurRad="149987" dist="250190" dir="8460000" algn="ctr">
              <a:srgbClr val="000000">
                <a:alpha val="27843"/>
              </a:srgbClr>
            </a:outerShdw>
          </a:effectLst>
        </p:spPr>
      </p:pic>
      <p:sp>
        <p:nvSpPr>
          <p:cNvPr id="246" name="Google Shape;246;g11487cb2374_7_25"/>
          <p:cNvSpPr/>
          <p:nvPr/>
        </p:nvSpPr>
        <p:spPr>
          <a:xfrm>
            <a:off x="3732628" y="607342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 name="Google Shape;92;p2">
            <a:extLst>
              <a:ext uri="{FF2B5EF4-FFF2-40B4-BE49-F238E27FC236}">
                <a16:creationId xmlns="" xmlns:a16="http://schemas.microsoft.com/office/drawing/2014/main" id="{32CF96F9-0A38-AB7C-F91E-02955779267E}"/>
              </a:ext>
            </a:extLst>
          </p:cNvPr>
          <p:cNvPicPr preferRelativeResize="0"/>
          <p:nvPr/>
        </p:nvPicPr>
        <p:blipFill rotWithShape="1">
          <a:blip r:embed="rId5">
            <a:alphaModFix/>
          </a:blip>
          <a:srcRect/>
          <a:stretch/>
        </p:blipFill>
        <p:spPr>
          <a:xfrm>
            <a:off x="10668003" y="0"/>
            <a:ext cx="1523996" cy="5486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EXPLORATORY DATA ANALYSIS (EDA)</a:t>
            </a:r>
            <a:endParaRPr/>
          </a:p>
        </p:txBody>
      </p:sp>
      <p:pic>
        <p:nvPicPr>
          <p:cNvPr id="252" name="Google Shape;252;p27"/>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253" name="Google Shape;253;p27"/>
          <p:cNvCxnSpPr/>
          <p:nvPr/>
        </p:nvCxnSpPr>
        <p:spPr>
          <a:xfrm rot="10800000" flipH="1">
            <a:off x="0" y="6595284"/>
            <a:ext cx="10524812" cy="2923"/>
          </a:xfrm>
          <a:prstGeom prst="straightConnector1">
            <a:avLst/>
          </a:prstGeom>
          <a:noFill/>
          <a:ln w="9525" cap="flat" cmpd="sng">
            <a:solidFill>
              <a:srgbClr val="4A7DBA"/>
            </a:solidFill>
            <a:prstDash val="solid"/>
            <a:round/>
            <a:headEnd type="none" w="sm" len="sm"/>
            <a:tailEnd type="none" w="sm" len="sm"/>
          </a:ln>
        </p:spPr>
      </p:cxnSp>
      <p:sp>
        <p:nvSpPr>
          <p:cNvPr id="254" name="Google Shape;254;p27"/>
          <p:cNvSpPr txBox="1"/>
          <p:nvPr/>
        </p:nvSpPr>
        <p:spPr>
          <a:xfrm>
            <a:off x="476776" y="907152"/>
            <a:ext cx="11279126"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chemeClr val="accent1">
                    <a:lumMod val="75000"/>
                  </a:schemeClr>
                </a:solidFill>
                <a:latin typeface="Arial"/>
                <a:ea typeface="Arial"/>
                <a:cs typeface="Arial"/>
                <a:sym typeface="Arial"/>
              </a:rPr>
              <a:t>Dataset Statistics:</a:t>
            </a:r>
            <a:endParaRPr sz="2800" dirty="0">
              <a:solidFill>
                <a:schemeClr val="accent1">
                  <a:lumMod val="75000"/>
                </a:schemeClr>
              </a:solidFill>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Number of variables           :        21                   </a:t>
            </a:r>
            <a:endParaRPr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Number of observations     :        1019         </a:t>
            </a:r>
            <a:endParaRPr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Missing values found          :        0</a:t>
            </a: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Duplicate rows found         :        0</a:t>
            </a:r>
            <a:endParaRPr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Total  size in memory         :        115 KB</a:t>
            </a:r>
            <a:endParaRPr lang="en-US"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US"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dirty="0">
                <a:solidFill>
                  <a:schemeClr val="accent1">
                    <a:lumMod val="75000"/>
                  </a:schemeClr>
                </a:solidFill>
                <a:latin typeface="Times New Roman" panose="02020603050405020304" pitchFamily="18" charset="0"/>
                <a:cs typeface="Times New Roman" panose="02020603050405020304" pitchFamily="18" charset="0"/>
                <a:sym typeface="Arial"/>
              </a:rPr>
              <a:t>Variable Types:</a:t>
            </a:r>
            <a:endParaRPr lang="en-US" sz="2800" b="1" dirty="0">
              <a:solidFill>
                <a:schemeClr val="accent1">
                  <a:lumMod val="75000"/>
                </a:schemeClr>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Categorical   :    8</a:t>
            </a:r>
            <a:endParaRPr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Numerical     :   11</a:t>
            </a:r>
            <a:endParaRPr sz="2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2800" i="0" u="none" strike="noStrike" cap="none" dirty="0">
                <a:solidFill>
                  <a:srgbClr val="000000"/>
                </a:solidFill>
                <a:latin typeface="Times New Roman" panose="02020603050405020304" pitchFamily="18" charset="0"/>
                <a:cs typeface="Times New Roman" panose="02020603050405020304" pitchFamily="18" charset="0"/>
                <a:sym typeface="Arial"/>
              </a:rPr>
              <a:t>Date Types    :    2</a:t>
            </a:r>
            <a:endParaRPr sz="28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11" name="Google Shape;92;p2">
            <a:extLst>
              <a:ext uri="{FF2B5EF4-FFF2-40B4-BE49-F238E27FC236}">
                <a16:creationId xmlns="" xmlns:a16="http://schemas.microsoft.com/office/drawing/2014/main" id="{C9E591F6-4BD4-B3A5-91A9-2D0873255502}"/>
              </a:ext>
            </a:extLst>
          </p:cNvPr>
          <p:cNvPicPr preferRelativeResize="0"/>
          <p:nvPr/>
        </p:nvPicPr>
        <p:blipFill rotWithShape="1">
          <a:blip r:embed="rId4">
            <a:alphaModFix/>
          </a:blip>
          <a:srcRect/>
          <a:stretch/>
        </p:blipFill>
        <p:spPr>
          <a:xfrm>
            <a:off x="10668003" y="-1"/>
            <a:ext cx="1523996" cy="5354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03B401E-6A4B-CF7F-B8C3-6CDB61B42402}"/>
              </a:ext>
            </a:extLst>
          </p:cNvPr>
          <p:cNvSpPr txBox="1"/>
          <p:nvPr/>
        </p:nvSpPr>
        <p:spPr>
          <a:xfrm>
            <a:off x="1021453" y="5363125"/>
            <a:ext cx="10524812"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Columns mentioned in the matrix are correlated to each other.</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Columns which have less correlation are irrelevant and hence those columns have been dropped.</a:t>
            </a:r>
          </a:p>
        </p:txBody>
      </p:sp>
      <p:sp>
        <p:nvSpPr>
          <p:cNvPr id="8" name="Google Shape;251;p27">
            <a:extLst>
              <a:ext uri="{FF2B5EF4-FFF2-40B4-BE49-F238E27FC236}">
                <a16:creationId xmlns="" xmlns:a16="http://schemas.microsoft.com/office/drawing/2014/main" id="{97FB4511-FBF6-A3B5-FB7D-A632161E3690}"/>
              </a:ext>
            </a:extLst>
          </p:cNvPr>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cs typeface="Times New Roman"/>
                <a:sym typeface="Times New Roman"/>
              </a:rPr>
              <a:t>CORRELATION MATRIX</a:t>
            </a:r>
            <a:endParaRPr dirty="0"/>
          </a:p>
        </p:txBody>
      </p:sp>
      <p:pic>
        <p:nvPicPr>
          <p:cNvPr id="9" name="Picture 8">
            <a:extLst>
              <a:ext uri="{FF2B5EF4-FFF2-40B4-BE49-F238E27FC236}">
                <a16:creationId xmlns="" xmlns:a16="http://schemas.microsoft.com/office/drawing/2014/main" id="{94BB0A29-682D-768C-3666-EE25E034DCDE}"/>
              </a:ext>
            </a:extLst>
          </p:cNvPr>
          <p:cNvPicPr>
            <a:picLocks noChangeAspect="1"/>
          </p:cNvPicPr>
          <p:nvPr/>
        </p:nvPicPr>
        <p:blipFill>
          <a:blip r:embed="rId2"/>
          <a:stretch>
            <a:fillRect/>
          </a:stretch>
        </p:blipFill>
        <p:spPr>
          <a:xfrm>
            <a:off x="10658655" y="0"/>
            <a:ext cx="1524132" cy="536494"/>
          </a:xfrm>
          <a:prstGeom prst="rect">
            <a:avLst/>
          </a:prstGeom>
        </p:spPr>
      </p:pic>
      <p:cxnSp>
        <p:nvCxnSpPr>
          <p:cNvPr id="10" name="Google Shape;253;p27">
            <a:extLst>
              <a:ext uri="{FF2B5EF4-FFF2-40B4-BE49-F238E27FC236}">
                <a16:creationId xmlns="" xmlns:a16="http://schemas.microsoft.com/office/drawing/2014/main" id="{37F36F1D-680B-618C-5E39-0BE342205095}"/>
              </a:ext>
            </a:extLst>
          </p:cNvPr>
          <p:cNvCxnSpPr/>
          <p:nvPr/>
        </p:nvCxnSpPr>
        <p:spPr>
          <a:xfrm rot="10800000" flipH="1">
            <a:off x="0" y="6675078"/>
            <a:ext cx="10524812" cy="2923"/>
          </a:xfrm>
          <a:prstGeom prst="straightConnector1">
            <a:avLst/>
          </a:prstGeom>
          <a:noFill/>
          <a:ln w="9525" cap="flat" cmpd="sng">
            <a:solidFill>
              <a:srgbClr val="4A7DBA"/>
            </a:solidFill>
            <a:prstDash val="solid"/>
            <a:round/>
            <a:headEnd type="none" w="sm" len="sm"/>
            <a:tailEnd type="none" w="sm" len="sm"/>
          </a:ln>
        </p:spPr>
      </p:cxnSp>
      <p:pic>
        <p:nvPicPr>
          <p:cNvPr id="12" name="Picture 11">
            <a:extLst>
              <a:ext uri="{FF2B5EF4-FFF2-40B4-BE49-F238E27FC236}">
                <a16:creationId xmlns="" xmlns:a16="http://schemas.microsoft.com/office/drawing/2014/main" id="{DA7B5336-797A-3CCD-74A0-82A31F3B7F5B}"/>
              </a:ext>
            </a:extLst>
          </p:cNvPr>
          <p:cNvPicPr>
            <a:picLocks noChangeAspect="1"/>
          </p:cNvPicPr>
          <p:nvPr/>
        </p:nvPicPr>
        <p:blipFill>
          <a:blip r:embed="rId3"/>
          <a:stretch>
            <a:fillRect/>
          </a:stretch>
        </p:blipFill>
        <p:spPr>
          <a:xfrm>
            <a:off x="10658655" y="6413061"/>
            <a:ext cx="1457070" cy="524034"/>
          </a:xfrm>
          <a:prstGeom prst="rect">
            <a:avLst/>
          </a:prstGeom>
        </p:spPr>
      </p:pic>
      <p:pic>
        <p:nvPicPr>
          <p:cNvPr id="1026" name="Picture 2" descr="C:\Users\user\Desktop\8cd1945e-49dc-48c2-87ed-17ff8c7690ff.jf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188" y="536494"/>
            <a:ext cx="8195932" cy="465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8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PRE-PROCESSING</a:t>
            </a:r>
            <a:endParaRPr sz="3200" b="1" dirty="0">
              <a:latin typeface="Times New Roman"/>
              <a:ea typeface="Times New Roman"/>
              <a:cs typeface="Times New Roman"/>
              <a:sym typeface="Times New Roman"/>
            </a:endParaRPr>
          </a:p>
        </p:txBody>
      </p:sp>
      <p:pic>
        <p:nvPicPr>
          <p:cNvPr id="270" name="Google Shape;270;p30"/>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271" name="Google Shape;271;p30"/>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7" name="Google Shape;336;g117b53b5ae0_10_32">
            <a:extLst>
              <a:ext uri="{FF2B5EF4-FFF2-40B4-BE49-F238E27FC236}">
                <a16:creationId xmlns="" xmlns:a16="http://schemas.microsoft.com/office/drawing/2014/main" id="{00468E21-F24F-DF61-60A4-E570D8D490F8}"/>
              </a:ext>
            </a:extLst>
          </p:cNvPr>
          <p:cNvSpPr/>
          <p:nvPr/>
        </p:nvSpPr>
        <p:spPr>
          <a:xfrm>
            <a:off x="712753" y="5161630"/>
            <a:ext cx="1433039" cy="1142184"/>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Raw Data</a:t>
            </a:r>
            <a:endParaRPr sz="1800" b="0" i="0" u="none" strike="noStrike" cap="none" dirty="0">
              <a:solidFill>
                <a:schemeClr val="lt1"/>
              </a:solidFill>
              <a:latin typeface="Calibri"/>
              <a:ea typeface="Calibri"/>
              <a:cs typeface="Calibri"/>
              <a:sym typeface="Calibri"/>
            </a:endParaRPr>
          </a:p>
        </p:txBody>
      </p:sp>
      <p:sp>
        <p:nvSpPr>
          <p:cNvPr id="8" name="Google Shape;337;g117b53b5ae0_10_32">
            <a:extLst>
              <a:ext uri="{FF2B5EF4-FFF2-40B4-BE49-F238E27FC236}">
                <a16:creationId xmlns="" xmlns:a16="http://schemas.microsoft.com/office/drawing/2014/main" id="{14E290EC-01EC-150D-9608-6C42724F6742}"/>
              </a:ext>
            </a:extLst>
          </p:cNvPr>
          <p:cNvSpPr/>
          <p:nvPr/>
        </p:nvSpPr>
        <p:spPr>
          <a:xfrm>
            <a:off x="2594240" y="5202840"/>
            <a:ext cx="1720396" cy="11462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Structured Data</a:t>
            </a:r>
            <a:endParaRPr sz="1800" b="0" i="0" u="none" strike="noStrike" cap="none" dirty="0">
              <a:solidFill>
                <a:schemeClr val="lt1"/>
              </a:solidFill>
              <a:latin typeface="Calibri"/>
              <a:ea typeface="Calibri"/>
              <a:cs typeface="Calibri"/>
              <a:sym typeface="Calibri"/>
            </a:endParaRPr>
          </a:p>
        </p:txBody>
      </p:sp>
      <p:sp>
        <p:nvSpPr>
          <p:cNvPr id="9" name="Google Shape;338;g117b53b5ae0_10_32">
            <a:extLst>
              <a:ext uri="{FF2B5EF4-FFF2-40B4-BE49-F238E27FC236}">
                <a16:creationId xmlns="" xmlns:a16="http://schemas.microsoft.com/office/drawing/2014/main" id="{08A506E7-4A71-B267-275D-3E4F3511261B}"/>
              </a:ext>
            </a:extLst>
          </p:cNvPr>
          <p:cNvSpPr/>
          <p:nvPr/>
        </p:nvSpPr>
        <p:spPr>
          <a:xfrm>
            <a:off x="4855535" y="5176292"/>
            <a:ext cx="2137158" cy="114621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Data Preprocessing</a:t>
            </a:r>
            <a:endParaRPr sz="1800" b="0" i="0" u="none" strike="noStrike" cap="none" dirty="0">
              <a:solidFill>
                <a:schemeClr val="lt1"/>
              </a:solidFill>
              <a:latin typeface="Calibri"/>
              <a:ea typeface="Calibri"/>
              <a:cs typeface="Calibri"/>
              <a:sym typeface="Calibri"/>
            </a:endParaRPr>
          </a:p>
        </p:txBody>
      </p:sp>
      <p:sp>
        <p:nvSpPr>
          <p:cNvPr id="10" name="Google Shape;339;g117b53b5ae0_10_32">
            <a:extLst>
              <a:ext uri="{FF2B5EF4-FFF2-40B4-BE49-F238E27FC236}">
                <a16:creationId xmlns="" xmlns:a16="http://schemas.microsoft.com/office/drawing/2014/main" id="{4A6483C0-B8CF-6596-2354-F1DC4E6B7610}"/>
              </a:ext>
            </a:extLst>
          </p:cNvPr>
          <p:cNvSpPr/>
          <p:nvPr/>
        </p:nvSpPr>
        <p:spPr>
          <a:xfrm>
            <a:off x="7536610" y="5182489"/>
            <a:ext cx="1609327" cy="1107582"/>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EDA</a:t>
            </a:r>
            <a:endParaRPr sz="1800" b="0" i="0" u="none" strike="noStrike" cap="none">
              <a:solidFill>
                <a:schemeClr val="lt1"/>
              </a:solidFill>
              <a:latin typeface="Calibri"/>
              <a:ea typeface="Calibri"/>
              <a:cs typeface="Calibri"/>
              <a:sym typeface="Calibri"/>
            </a:endParaRPr>
          </a:p>
        </p:txBody>
      </p:sp>
      <p:sp>
        <p:nvSpPr>
          <p:cNvPr id="11" name="Google Shape;340;g117b53b5ae0_10_32">
            <a:extLst>
              <a:ext uri="{FF2B5EF4-FFF2-40B4-BE49-F238E27FC236}">
                <a16:creationId xmlns="" xmlns:a16="http://schemas.microsoft.com/office/drawing/2014/main" id="{560E10B7-B2D3-82B2-F86A-DFFA2907F885}"/>
              </a:ext>
            </a:extLst>
          </p:cNvPr>
          <p:cNvSpPr/>
          <p:nvPr/>
        </p:nvSpPr>
        <p:spPr>
          <a:xfrm>
            <a:off x="9677798" y="5199498"/>
            <a:ext cx="1451820" cy="1146219"/>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Visual Graphs</a:t>
            </a:r>
            <a:endParaRPr sz="1800" b="0" i="0" u="none" strike="noStrike" cap="none" dirty="0">
              <a:solidFill>
                <a:schemeClr val="lt1"/>
              </a:solidFill>
              <a:latin typeface="Calibri"/>
              <a:ea typeface="Calibri"/>
              <a:cs typeface="Calibri"/>
              <a:sym typeface="Calibri"/>
            </a:endParaRPr>
          </a:p>
        </p:txBody>
      </p:sp>
      <p:sp>
        <p:nvSpPr>
          <p:cNvPr id="12" name="Google Shape;341;g117b53b5ae0_10_32">
            <a:extLst>
              <a:ext uri="{FF2B5EF4-FFF2-40B4-BE49-F238E27FC236}">
                <a16:creationId xmlns="" xmlns:a16="http://schemas.microsoft.com/office/drawing/2014/main" id="{FAB3DC00-D339-30F2-B277-B2D48F6253DC}"/>
              </a:ext>
            </a:extLst>
          </p:cNvPr>
          <p:cNvSpPr/>
          <p:nvPr/>
        </p:nvSpPr>
        <p:spPr>
          <a:xfrm>
            <a:off x="2145792" y="5661437"/>
            <a:ext cx="434125" cy="17592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342;g117b53b5ae0_10_32">
            <a:extLst>
              <a:ext uri="{FF2B5EF4-FFF2-40B4-BE49-F238E27FC236}">
                <a16:creationId xmlns="" xmlns:a16="http://schemas.microsoft.com/office/drawing/2014/main" id="{2B0A3FA2-F722-8ADB-3FF3-8CECDA2D495C}"/>
              </a:ext>
            </a:extLst>
          </p:cNvPr>
          <p:cNvSpPr/>
          <p:nvPr/>
        </p:nvSpPr>
        <p:spPr>
          <a:xfrm>
            <a:off x="4335014" y="5643139"/>
            <a:ext cx="536082" cy="18667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 name="Google Shape;343;g117b53b5ae0_10_32">
            <a:extLst>
              <a:ext uri="{FF2B5EF4-FFF2-40B4-BE49-F238E27FC236}">
                <a16:creationId xmlns="" xmlns:a16="http://schemas.microsoft.com/office/drawing/2014/main" id="{C3278269-AEE4-8804-5ABD-C883FC74C9FA}"/>
              </a:ext>
            </a:extLst>
          </p:cNvPr>
          <p:cNvSpPr/>
          <p:nvPr/>
        </p:nvSpPr>
        <p:spPr>
          <a:xfrm>
            <a:off x="6999418" y="5685339"/>
            <a:ext cx="523741" cy="17300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 name="Google Shape;344;g117b53b5ae0_10_32">
            <a:extLst>
              <a:ext uri="{FF2B5EF4-FFF2-40B4-BE49-F238E27FC236}">
                <a16:creationId xmlns="" xmlns:a16="http://schemas.microsoft.com/office/drawing/2014/main" id="{5975225C-E0C7-4862-B67C-204B7374D82F}"/>
              </a:ext>
            </a:extLst>
          </p:cNvPr>
          <p:cNvSpPr/>
          <p:nvPr/>
        </p:nvSpPr>
        <p:spPr>
          <a:xfrm>
            <a:off x="9172838" y="5644759"/>
            <a:ext cx="504960" cy="17592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 name="Google Shape;92;p2">
            <a:extLst>
              <a:ext uri="{FF2B5EF4-FFF2-40B4-BE49-F238E27FC236}">
                <a16:creationId xmlns="" xmlns:a16="http://schemas.microsoft.com/office/drawing/2014/main" id="{0B1EF2D0-D878-216A-7069-9530D53362FB}"/>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sp>
        <p:nvSpPr>
          <p:cNvPr id="2" name="TextBox 1">
            <a:extLst>
              <a:ext uri="{FF2B5EF4-FFF2-40B4-BE49-F238E27FC236}">
                <a16:creationId xmlns="" xmlns:a16="http://schemas.microsoft.com/office/drawing/2014/main" id="{63293FDF-780C-5D7D-E795-A51006EEE661}"/>
              </a:ext>
            </a:extLst>
          </p:cNvPr>
          <p:cNvSpPr txBox="1"/>
          <p:nvPr/>
        </p:nvSpPr>
        <p:spPr>
          <a:xfrm>
            <a:off x="9213" y="535490"/>
            <a:ext cx="11914088" cy="421653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Data Preprocessing Techniques Applied: </a:t>
            </a: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Missing data handling:   </a:t>
            </a:r>
            <a:r>
              <a:rPr lang="en-US" sz="2400" dirty="0">
                <a:latin typeface="Times New Roman" panose="02020603050405020304" pitchFamily="18" charset="0"/>
                <a:cs typeface="Times New Roman" panose="02020603050405020304" pitchFamily="18" charset="0"/>
              </a:rPr>
              <a:t>No missing values found.</a:t>
            </a:r>
          </a:p>
          <a:p>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Duplicate data:               </a:t>
            </a:r>
            <a:r>
              <a:rPr lang="en-US" sz="2400" dirty="0">
                <a:latin typeface="Times New Roman" panose="02020603050405020304" pitchFamily="18" charset="0"/>
                <a:cs typeface="Times New Roman" panose="02020603050405020304" pitchFamily="18" charset="0"/>
              </a:rPr>
              <a:t>No duplicate data observed. </a:t>
            </a:r>
          </a:p>
          <a:p>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Relevant data:                </a:t>
            </a:r>
            <a:r>
              <a:rPr lang="en-US" sz="2400" dirty="0">
                <a:latin typeface="Times New Roman" panose="02020603050405020304" pitchFamily="18" charset="0"/>
                <a:cs typeface="Times New Roman" panose="02020603050405020304" pitchFamily="18" charset="0"/>
              </a:rPr>
              <a:t>Only relevant variables are considered for model building.</a:t>
            </a:r>
            <a:r>
              <a:rPr lang="en-US" sz="24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Label encoding:               </a:t>
            </a:r>
            <a:r>
              <a:rPr lang="en-US" sz="2400" dirty="0">
                <a:latin typeface="Times New Roman" panose="02020603050405020304" pitchFamily="18" charset="0"/>
                <a:cs typeface="Times New Roman" panose="02020603050405020304" pitchFamily="18" charset="0"/>
              </a:rPr>
              <a:t>Categorical encoding in which categorical values are replace with 				numerical values between (0) and (no. of classes -1).</a:t>
            </a:r>
          </a:p>
          <a:p>
            <a:pPr marL="457200" indent="-4572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Note:  </a:t>
            </a:r>
            <a:r>
              <a:rPr lang="en-US" sz="2400" dirty="0">
                <a:latin typeface="Times New Roman" panose="02020603050405020304" pitchFamily="18" charset="0"/>
                <a:cs typeface="Times New Roman" panose="02020603050405020304" pitchFamily="18" charset="0"/>
              </a:rPr>
              <a:t>No outliers treatment was performed since every data is unique, same data was retained.</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p30">
            <a:extLst>
              <a:ext uri="{FF2B5EF4-FFF2-40B4-BE49-F238E27FC236}">
                <a16:creationId xmlns="" xmlns:a16="http://schemas.microsoft.com/office/drawing/2014/main" id="{E5E5C747-B335-BCDD-A326-4B15344775D7}"/>
              </a:ext>
            </a:extLst>
          </p:cNvPr>
          <p:cNvSpPr txBox="1">
            <a:spLocks/>
          </p:cNvSpPr>
          <p:nvPr/>
        </p:nvSpPr>
        <p:spPr>
          <a:xfrm>
            <a:off x="0" y="2"/>
            <a:ext cx="12192001" cy="535491"/>
          </a:xfrm>
          <a:prstGeom prst="rect">
            <a:avLst/>
          </a:prstGeom>
          <a:solidFill>
            <a:srgbClr val="A5A5A5"/>
          </a:solid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Georgia"/>
              <a:buNone/>
              <a:defRPr sz="30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PRE-PROCESSING</a:t>
            </a:r>
          </a:p>
        </p:txBody>
      </p:sp>
      <p:pic>
        <p:nvPicPr>
          <p:cNvPr id="4" name="Google Shape;92;p2">
            <a:extLst>
              <a:ext uri="{FF2B5EF4-FFF2-40B4-BE49-F238E27FC236}">
                <a16:creationId xmlns="" xmlns:a16="http://schemas.microsoft.com/office/drawing/2014/main" id="{5FCDFDC5-D5D1-6199-A0E3-46955C136266}"/>
              </a:ext>
            </a:extLst>
          </p:cNvPr>
          <p:cNvPicPr preferRelativeResize="0"/>
          <p:nvPr/>
        </p:nvPicPr>
        <p:blipFill rotWithShape="1">
          <a:blip r:embed="rId2">
            <a:alphaModFix/>
          </a:blip>
          <a:srcRect/>
          <a:stretch/>
        </p:blipFill>
        <p:spPr>
          <a:xfrm>
            <a:off x="10668003" y="0"/>
            <a:ext cx="1523996" cy="535490"/>
          </a:xfrm>
          <a:prstGeom prst="rect">
            <a:avLst/>
          </a:prstGeom>
          <a:noFill/>
          <a:ln>
            <a:noFill/>
          </a:ln>
        </p:spPr>
      </p:pic>
      <p:pic>
        <p:nvPicPr>
          <p:cNvPr id="6" name="Picture 5">
            <a:extLst>
              <a:ext uri="{FF2B5EF4-FFF2-40B4-BE49-F238E27FC236}">
                <a16:creationId xmlns="" xmlns:a16="http://schemas.microsoft.com/office/drawing/2014/main" id="{E9CE8846-5B61-19A8-A44E-2938530B3520}"/>
              </a:ext>
            </a:extLst>
          </p:cNvPr>
          <p:cNvPicPr>
            <a:picLocks noChangeAspect="1"/>
          </p:cNvPicPr>
          <p:nvPr/>
        </p:nvPicPr>
        <p:blipFill>
          <a:blip r:embed="rId3"/>
          <a:stretch>
            <a:fillRect/>
          </a:stretch>
        </p:blipFill>
        <p:spPr>
          <a:xfrm>
            <a:off x="520503" y="3576999"/>
            <a:ext cx="8159671" cy="2943631"/>
          </a:xfrm>
          <a:prstGeom prst="rect">
            <a:avLst/>
          </a:prstGeom>
        </p:spPr>
      </p:pic>
      <p:pic>
        <p:nvPicPr>
          <p:cNvPr id="5" name="Picture 4">
            <a:extLst>
              <a:ext uri="{FF2B5EF4-FFF2-40B4-BE49-F238E27FC236}">
                <a16:creationId xmlns="" xmlns:a16="http://schemas.microsoft.com/office/drawing/2014/main" id="{1161AF52-AA5E-DF48-368E-5635B28706C3}"/>
              </a:ext>
            </a:extLst>
          </p:cNvPr>
          <p:cNvPicPr>
            <a:picLocks noChangeAspect="1"/>
          </p:cNvPicPr>
          <p:nvPr/>
        </p:nvPicPr>
        <p:blipFill>
          <a:blip r:embed="rId4"/>
          <a:stretch>
            <a:fillRect/>
          </a:stretch>
        </p:blipFill>
        <p:spPr>
          <a:xfrm>
            <a:off x="520503" y="535490"/>
            <a:ext cx="8159671" cy="2893510"/>
          </a:xfrm>
          <a:prstGeom prst="rect">
            <a:avLst/>
          </a:prstGeom>
        </p:spPr>
      </p:pic>
      <p:sp>
        <p:nvSpPr>
          <p:cNvPr id="7" name="TextBox 6">
            <a:extLst>
              <a:ext uri="{FF2B5EF4-FFF2-40B4-BE49-F238E27FC236}">
                <a16:creationId xmlns="" xmlns:a16="http://schemas.microsoft.com/office/drawing/2014/main" id="{0364ED11-1BAC-C6E3-273B-1882887BEA8C}"/>
              </a:ext>
            </a:extLst>
          </p:cNvPr>
          <p:cNvSpPr txBox="1"/>
          <p:nvPr/>
        </p:nvSpPr>
        <p:spPr>
          <a:xfrm>
            <a:off x="8844197" y="1678898"/>
            <a:ext cx="3177914" cy="338554"/>
          </a:xfrm>
          <a:prstGeom prst="rect">
            <a:avLst/>
          </a:prstGeom>
          <a:noFill/>
        </p:spPr>
        <p:txBody>
          <a:bodyPr wrap="square" rtlCol="0">
            <a:spAutoFit/>
          </a:bodyPr>
          <a:lstStyle/>
          <a:p>
            <a:r>
              <a:rPr lang="en-US" sz="1600" dirty="0"/>
              <a:t>Before Applying Label Encoding</a:t>
            </a:r>
          </a:p>
        </p:txBody>
      </p:sp>
      <p:sp>
        <p:nvSpPr>
          <p:cNvPr id="9" name="TextBox 8">
            <a:extLst>
              <a:ext uri="{FF2B5EF4-FFF2-40B4-BE49-F238E27FC236}">
                <a16:creationId xmlns="" xmlns:a16="http://schemas.microsoft.com/office/drawing/2014/main" id="{E77F5738-9F08-7C31-6889-DA55ED3F7D19}"/>
              </a:ext>
            </a:extLst>
          </p:cNvPr>
          <p:cNvSpPr txBox="1"/>
          <p:nvPr/>
        </p:nvSpPr>
        <p:spPr>
          <a:xfrm>
            <a:off x="8956623" y="4516985"/>
            <a:ext cx="2953061" cy="338554"/>
          </a:xfrm>
          <a:prstGeom prst="rect">
            <a:avLst/>
          </a:prstGeom>
          <a:noFill/>
        </p:spPr>
        <p:txBody>
          <a:bodyPr wrap="square" rtlCol="0">
            <a:spAutoFit/>
          </a:bodyPr>
          <a:lstStyle/>
          <a:p>
            <a:r>
              <a:rPr lang="en-US" sz="1600" dirty="0"/>
              <a:t>After Applying Label Encoding</a:t>
            </a:r>
          </a:p>
        </p:txBody>
      </p:sp>
      <p:cxnSp>
        <p:nvCxnSpPr>
          <p:cNvPr id="8" name="Google Shape;253;p27">
            <a:extLst>
              <a:ext uri="{FF2B5EF4-FFF2-40B4-BE49-F238E27FC236}">
                <a16:creationId xmlns="" xmlns:a16="http://schemas.microsoft.com/office/drawing/2014/main" id="{CC728030-1F6D-5F9C-7C50-F1F27135DABD}"/>
              </a:ext>
            </a:extLst>
          </p:cNvPr>
          <p:cNvCxnSpPr/>
          <p:nvPr/>
        </p:nvCxnSpPr>
        <p:spPr>
          <a:xfrm rot="10800000" flipH="1">
            <a:off x="0" y="6668629"/>
            <a:ext cx="10524812" cy="2923"/>
          </a:xfrm>
          <a:prstGeom prst="straightConnector1">
            <a:avLst/>
          </a:prstGeom>
          <a:noFill/>
          <a:ln w="9525" cap="flat" cmpd="sng">
            <a:solidFill>
              <a:srgbClr val="4A7DBA"/>
            </a:solidFill>
            <a:prstDash val="solid"/>
            <a:round/>
            <a:headEnd type="none" w="sm" len="sm"/>
            <a:tailEnd type="none" w="sm" len="sm"/>
          </a:ln>
        </p:spPr>
      </p:cxnSp>
      <p:pic>
        <p:nvPicPr>
          <p:cNvPr id="10" name="Google Shape;252;p27">
            <a:extLst>
              <a:ext uri="{FF2B5EF4-FFF2-40B4-BE49-F238E27FC236}">
                <a16:creationId xmlns="" xmlns:a16="http://schemas.microsoft.com/office/drawing/2014/main" id="{CBFF6476-1325-5756-D464-4A4E77880E87}"/>
              </a:ext>
            </a:extLst>
          </p:cNvPr>
          <p:cNvPicPr preferRelativeResize="0"/>
          <p:nvPr/>
        </p:nvPicPr>
        <p:blipFill rotWithShape="1">
          <a:blip r:embed="rId5">
            <a:alphaModFix/>
          </a:blip>
          <a:srcRect/>
          <a:stretch/>
        </p:blipFill>
        <p:spPr>
          <a:xfrm>
            <a:off x="10631304" y="6419932"/>
            <a:ext cx="1390807" cy="497393"/>
          </a:xfrm>
          <a:prstGeom prst="rect">
            <a:avLst/>
          </a:prstGeom>
          <a:noFill/>
          <a:ln>
            <a:noFill/>
          </a:ln>
        </p:spPr>
      </p:pic>
    </p:spTree>
    <p:extLst>
      <p:ext uri="{BB962C8B-B14F-4D97-AF65-F5344CB8AC3E}">
        <p14:creationId xmlns:p14="http://schemas.microsoft.com/office/powerpoint/2010/main" val="423033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1487cb2374_0_5"/>
          <p:cNvSpPr txBox="1">
            <a:spLocks noGrp="1"/>
          </p:cNvSpPr>
          <p:nvPr>
            <p:ph type="title"/>
          </p:nvPr>
        </p:nvSpPr>
        <p:spPr>
          <a:xfrm>
            <a:off x="0" y="2"/>
            <a:ext cx="12192000" cy="5077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SzPts val="3000"/>
              <a:buNone/>
            </a:pPr>
            <a:r>
              <a:rPr lang="en-US" b="1">
                <a:latin typeface="Times New Roman"/>
                <a:ea typeface="Times New Roman"/>
                <a:cs typeface="Times New Roman"/>
                <a:sym typeface="Times New Roman"/>
              </a:rPr>
              <a:t>TEAM MENTORS</a:t>
            </a:r>
            <a:endParaRPr b="1">
              <a:latin typeface="Times New Roman"/>
              <a:ea typeface="Times New Roman"/>
              <a:cs typeface="Times New Roman"/>
              <a:sym typeface="Times New Roman"/>
            </a:endParaRPr>
          </a:p>
        </p:txBody>
      </p:sp>
      <p:pic>
        <p:nvPicPr>
          <p:cNvPr id="101" name="Google Shape;101;g11487cb2374_0_5"/>
          <p:cNvPicPr preferRelativeResize="0"/>
          <p:nvPr/>
        </p:nvPicPr>
        <p:blipFill rotWithShape="1">
          <a:blip r:embed="rId3">
            <a:alphaModFix/>
          </a:blip>
          <a:srcRect/>
          <a:stretch/>
        </p:blipFill>
        <p:spPr>
          <a:xfrm>
            <a:off x="229835" y="986803"/>
            <a:ext cx="2082019" cy="3189059"/>
          </a:xfrm>
          <a:prstGeom prst="rect">
            <a:avLst/>
          </a:prstGeom>
          <a:noFill/>
          <a:ln>
            <a:noFill/>
          </a:ln>
        </p:spPr>
      </p:pic>
      <p:sp>
        <p:nvSpPr>
          <p:cNvPr id="102" name="Google Shape;102;g11487cb2374_0_5"/>
          <p:cNvSpPr txBox="1"/>
          <p:nvPr/>
        </p:nvSpPr>
        <p:spPr>
          <a:xfrm>
            <a:off x="2407678" y="1071209"/>
            <a:ext cx="3064655" cy="145883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1800" b="1" i="0" u="none" strike="noStrike" cap="none">
                <a:solidFill>
                  <a:srgbClr val="4472C4"/>
                </a:solidFill>
                <a:latin typeface="Times New Roman"/>
                <a:ea typeface="Times New Roman"/>
                <a:cs typeface="Times New Roman"/>
                <a:sym typeface="Times New Roman"/>
              </a:rPr>
              <a:t>Mr. Sharath Manikonda</a:t>
            </a:r>
            <a:endParaRPr sz="1800" b="1" i="0" u="none" strike="noStrike" cap="none">
              <a:solidFill>
                <a:srgbClr val="4472C4"/>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800"/>
              <a:buFont typeface="Arial"/>
              <a:buNone/>
            </a:pPr>
            <a:r>
              <a:rPr lang="en-US" sz="1800" b="1" i="0" u="none" strike="noStrike" cap="none">
                <a:solidFill>
                  <a:srgbClr val="4472C4"/>
                </a:solidFill>
                <a:latin typeface="Times New Roman"/>
                <a:ea typeface="Times New Roman"/>
                <a:cs typeface="Times New Roman"/>
                <a:sym typeface="Times New Roman"/>
              </a:rPr>
              <a:t>Director : Innodatatics</a:t>
            </a:r>
            <a:endParaRPr sz="1800" b="1" i="0" u="none" strike="noStrike" cap="none">
              <a:solidFill>
                <a:srgbClr val="4472C4"/>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800"/>
              <a:buFont typeface="Arial"/>
              <a:buNone/>
            </a:pPr>
            <a:r>
              <a:rPr lang="en-US" sz="1800" b="1" i="0" u="sng" strike="noStrike" cap="none">
                <a:solidFill>
                  <a:srgbClr val="4472C4"/>
                </a:solidFill>
                <a:latin typeface="Times New Roman"/>
                <a:ea typeface="Times New Roman"/>
                <a:cs typeface="Times New Roman"/>
                <a:sym typeface="Times New Roman"/>
              </a:rPr>
              <a:t>https://www.</a:t>
            </a:r>
            <a:r>
              <a:rPr lang="en-US" sz="1800" b="1" i="0" u="sng" strike="noStrike" cap="none">
                <a:solidFill>
                  <a:schemeClr val="hlink"/>
                </a:solidFill>
                <a:latin typeface="Times New Roman"/>
                <a:ea typeface="Times New Roman"/>
                <a:cs typeface="Times New Roman"/>
                <a:sym typeface="Times New Roman"/>
                <a:hlinkClick r:id="rId4"/>
              </a:rPr>
              <a:t>linkedin.com/in/sharat-chandra</a:t>
            </a:r>
            <a:endParaRPr sz="1800" b="1" i="0" u="sng" strike="noStrike" cap="none">
              <a:solidFill>
                <a:schemeClr val="hlink"/>
              </a:solidFill>
              <a:latin typeface="Times New Roman"/>
              <a:ea typeface="Times New Roman"/>
              <a:cs typeface="Times New Roman"/>
              <a:sym typeface="Times New Roman"/>
            </a:endParaRPr>
          </a:p>
        </p:txBody>
      </p:sp>
      <p:sp>
        <p:nvSpPr>
          <p:cNvPr id="103" name="Google Shape;103;g11487cb2374_0_5"/>
          <p:cNvSpPr txBox="1"/>
          <p:nvPr/>
        </p:nvSpPr>
        <p:spPr>
          <a:xfrm>
            <a:off x="2407678" y="3965839"/>
            <a:ext cx="3104925" cy="145883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1800" b="1" i="0" u="none" strike="noStrike" cap="none" dirty="0">
                <a:solidFill>
                  <a:srgbClr val="4472C4"/>
                </a:solidFill>
                <a:latin typeface="Times New Roman"/>
                <a:ea typeface="Times New Roman"/>
                <a:cs typeface="Times New Roman"/>
                <a:sym typeface="Times New Roman"/>
              </a:rPr>
              <a:t> </a:t>
            </a:r>
            <a:r>
              <a:rPr lang="en-US" sz="1800" b="1" i="0" u="none" strike="noStrike" cap="none" dirty="0">
                <a:solidFill>
                  <a:schemeClr val="accent1">
                    <a:lumMod val="75000"/>
                  </a:schemeClr>
                </a:solidFill>
                <a:latin typeface="Times New Roman"/>
                <a:ea typeface="Times New Roman"/>
                <a:cs typeface="Times New Roman"/>
                <a:sym typeface="Times New Roman"/>
              </a:rPr>
              <a:t>Ms. </a:t>
            </a:r>
            <a:r>
              <a:rPr lang="en-US" sz="1800" b="1" i="0" u="none" strike="noStrike" cap="none" dirty="0">
                <a:solidFill>
                  <a:schemeClr val="accent1">
                    <a:lumMod val="75000"/>
                  </a:schemeClr>
                </a:solidFill>
                <a:latin typeface="Arial"/>
                <a:ea typeface="Arial"/>
                <a:cs typeface="Arial"/>
                <a:sym typeface="Arial"/>
              </a:rPr>
              <a:t>DivyaJanani S</a:t>
            </a:r>
            <a:endParaRPr sz="1800" b="1" i="0" u="sng" strike="noStrike" cap="none" dirty="0">
              <a:solidFill>
                <a:schemeClr val="accent1">
                  <a:lumMod val="75000"/>
                </a:schemeClr>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4472C4"/>
                </a:solidFill>
                <a:latin typeface="Times New Roman"/>
                <a:ea typeface="Times New Roman"/>
                <a:cs typeface="Times New Roman"/>
                <a:sym typeface="Times New Roman"/>
              </a:rPr>
              <a:t>Project Mentor</a:t>
            </a:r>
            <a:endParaRPr sz="1800" b="1" i="0" u="none" strike="noStrike" cap="none" dirty="0">
              <a:solidFill>
                <a:srgbClr val="4472C4"/>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800" b="1" i="0" u="sng" strike="noStrike" cap="none" dirty="0">
                <a:solidFill>
                  <a:srgbClr val="4472C4"/>
                </a:solidFill>
                <a:latin typeface="Times New Roman"/>
                <a:ea typeface="Times New Roman"/>
                <a:cs typeface="Times New Roman"/>
                <a:sym typeface="Times New Roman"/>
              </a:rPr>
              <a:t>https://www.linkedin.com/in/divyajanani-s-256981211</a:t>
            </a:r>
            <a:endParaRPr sz="1800" b="1" i="0" u="sng" strike="noStrike" cap="none" dirty="0">
              <a:solidFill>
                <a:schemeClr val="hlink"/>
              </a:solidFill>
              <a:latin typeface="Times New Roman"/>
              <a:ea typeface="Times New Roman"/>
              <a:cs typeface="Times New Roman"/>
              <a:sym typeface="Times New Roman"/>
            </a:endParaRPr>
          </a:p>
        </p:txBody>
      </p:sp>
      <p:sp>
        <p:nvSpPr>
          <p:cNvPr id="104" name="Google Shape;104;g11487cb2374_0_5"/>
          <p:cNvSpPr txBox="1"/>
          <p:nvPr/>
        </p:nvSpPr>
        <p:spPr>
          <a:xfrm>
            <a:off x="7877909" y="986803"/>
            <a:ext cx="3836375" cy="14172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Arial"/>
                <a:ea typeface="Arial"/>
                <a:cs typeface="Arial"/>
                <a:sym typeface="Arial"/>
              </a:rPr>
              <a:t>Mekala Madhan Kumar</a:t>
            </a:r>
            <a:endParaRPr sz="1800" b="1" i="0" u="none" strike="noStrike" cap="none" dirty="0">
              <a:solidFill>
                <a:srgbClr val="0070C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4472C4"/>
                </a:solidFill>
                <a:latin typeface="Times New Roman"/>
                <a:ea typeface="Times New Roman"/>
                <a:cs typeface="Times New Roman"/>
                <a:sym typeface="Times New Roman"/>
              </a:rPr>
              <a:t>Project Mentor</a:t>
            </a:r>
            <a:endParaRPr sz="1800" b="1" i="0" u="none" strike="noStrike" cap="none" dirty="0">
              <a:solidFill>
                <a:srgbClr val="4472C4"/>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800" b="1" i="0" u="sng" strike="noStrike" cap="none" dirty="0">
                <a:solidFill>
                  <a:schemeClr val="hlink"/>
                </a:solidFill>
                <a:latin typeface="Times New Roman"/>
                <a:ea typeface="Times New Roman"/>
                <a:cs typeface="Times New Roman"/>
                <a:sym typeface="Times New Roman"/>
              </a:rPr>
              <a:t>https://www.linkedin.com/in/mekala-madhan-kumar-348014194/</a:t>
            </a:r>
            <a:endParaRPr sz="1800" b="0" i="0" u="none" strike="noStrike" cap="none" dirty="0">
              <a:solidFill>
                <a:schemeClr val="dk1"/>
              </a:solidFill>
              <a:latin typeface="Times New Roman"/>
              <a:ea typeface="Times New Roman"/>
              <a:cs typeface="Times New Roman"/>
              <a:sym typeface="Times New Roman"/>
            </a:endParaRPr>
          </a:p>
        </p:txBody>
      </p:sp>
      <p:sp>
        <p:nvSpPr>
          <p:cNvPr id="105" name="Google Shape;105;g11487cb2374_0_5"/>
          <p:cNvSpPr txBox="1"/>
          <p:nvPr/>
        </p:nvSpPr>
        <p:spPr>
          <a:xfrm>
            <a:off x="8076347" y="3956603"/>
            <a:ext cx="3898488" cy="145883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1800" b="1" i="0" u="none" strike="noStrike" cap="none" dirty="0">
                <a:solidFill>
                  <a:schemeClr val="accent1">
                    <a:lumMod val="75000"/>
                  </a:schemeClr>
                </a:solidFill>
                <a:latin typeface="Times New Roman"/>
                <a:ea typeface="Times New Roman"/>
                <a:cs typeface="Times New Roman"/>
                <a:sym typeface="Times New Roman"/>
              </a:rPr>
              <a:t>Ms. </a:t>
            </a:r>
            <a:r>
              <a:rPr lang="en-US" sz="1800" b="1" i="0" u="none" strike="noStrike" cap="none" dirty="0">
                <a:solidFill>
                  <a:schemeClr val="accent1">
                    <a:lumMod val="75000"/>
                  </a:schemeClr>
                </a:solidFill>
                <a:latin typeface="Arial"/>
                <a:ea typeface="Arial"/>
                <a:cs typeface="Arial"/>
                <a:sym typeface="Arial"/>
              </a:rPr>
              <a:t>Gomathi C</a:t>
            </a:r>
            <a:endParaRPr dirty="0">
              <a:solidFill>
                <a:schemeClr val="accent1">
                  <a:lumMod val="75000"/>
                </a:schemeClr>
              </a:solidFill>
            </a:endParaRPr>
          </a:p>
          <a:p>
            <a:pPr marL="0" marR="0" lvl="0" indent="0" algn="l" rtl="0">
              <a:lnSpc>
                <a:spcPct val="115000"/>
              </a:lnSpc>
              <a:spcBef>
                <a:spcPts val="0"/>
              </a:spcBef>
              <a:spcAft>
                <a:spcPts val="0"/>
              </a:spcAft>
              <a:buNone/>
            </a:pPr>
            <a:r>
              <a:rPr lang="en-US" sz="1800" b="1" i="0" u="none" strike="noStrike" cap="none" dirty="0">
                <a:solidFill>
                  <a:srgbClr val="4472C4"/>
                </a:solidFill>
                <a:latin typeface="Times New Roman"/>
                <a:ea typeface="Times New Roman"/>
                <a:cs typeface="Times New Roman"/>
                <a:sym typeface="Times New Roman"/>
              </a:rPr>
              <a:t>Project Mentor</a:t>
            </a:r>
            <a:endParaRPr sz="1800" b="1" i="0" u="none" strike="noStrike" cap="none" dirty="0">
              <a:solidFill>
                <a:srgbClr val="4472C4"/>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800" b="1" i="0" u="sng" strike="noStrike" cap="none" dirty="0">
                <a:solidFill>
                  <a:srgbClr val="4472C4"/>
                </a:solidFill>
                <a:latin typeface="Times New Roman"/>
                <a:ea typeface="Times New Roman"/>
                <a:cs typeface="Times New Roman"/>
                <a:sym typeface="Times New Roman"/>
              </a:rPr>
              <a:t>https://www.linkedin.com/in/gomathi-c-21768720a</a:t>
            </a:r>
            <a:endParaRPr sz="1400" b="1" i="0" u="sng" strike="noStrike" cap="none" dirty="0">
              <a:solidFill>
                <a:srgbClr val="4472C4"/>
              </a:solidFill>
              <a:latin typeface="Calibri"/>
              <a:ea typeface="Calibri"/>
              <a:cs typeface="Calibri"/>
              <a:sym typeface="Calibri"/>
            </a:endParaRPr>
          </a:p>
        </p:txBody>
      </p:sp>
      <p:pic>
        <p:nvPicPr>
          <p:cNvPr id="106" name="Google Shape;106;g11487cb2374_0_5"/>
          <p:cNvPicPr preferRelativeResize="0"/>
          <p:nvPr/>
        </p:nvPicPr>
        <p:blipFill rotWithShape="1">
          <a:blip r:embed="rId5">
            <a:alphaModFix/>
          </a:blip>
          <a:srcRect/>
          <a:stretch/>
        </p:blipFill>
        <p:spPr>
          <a:xfrm>
            <a:off x="10572569" y="6338174"/>
            <a:ext cx="1390807" cy="497393"/>
          </a:xfrm>
          <a:prstGeom prst="rect">
            <a:avLst/>
          </a:prstGeom>
          <a:noFill/>
          <a:ln>
            <a:noFill/>
          </a:ln>
        </p:spPr>
      </p:pic>
      <p:cxnSp>
        <p:nvCxnSpPr>
          <p:cNvPr id="107" name="Google Shape;107;g11487cb2374_0_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108" name="Google Shape;108;g11487cb2374_0_5" descr="blob:https://web.whatsapp.com/faa061b3-1711-4240-b9aa-b4f1fbd38df8"/>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g11487cb2374_0_5" descr="blob:https://web.whatsapp.com/faa061b3-1711-4240-b9aa-b4f1fbd38df8"/>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g11487cb2374_0_5" descr="blob:https://web.whatsapp.com/faa061b3-1711-4240-b9aa-b4f1fbd38df8"/>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2" name="Google Shape;112;g11487cb2374_0_5" descr="C:\Users\user\Downloads\1632092645558.jpg"/>
          <p:cNvPicPr preferRelativeResize="0"/>
          <p:nvPr/>
        </p:nvPicPr>
        <p:blipFill rotWithShape="1">
          <a:blip r:embed="rId6">
            <a:alphaModFix/>
          </a:blip>
          <a:srcRect/>
          <a:stretch/>
        </p:blipFill>
        <p:spPr>
          <a:xfrm>
            <a:off x="5974308" y="1071209"/>
            <a:ext cx="1711954" cy="1669067"/>
          </a:xfrm>
          <a:prstGeom prst="rect">
            <a:avLst/>
          </a:prstGeom>
          <a:noFill/>
          <a:ln>
            <a:noFill/>
          </a:ln>
        </p:spPr>
      </p:pic>
      <p:pic>
        <p:nvPicPr>
          <p:cNvPr id="113" name="Google Shape;113;g11487cb2374_0_5" descr="C:\Users\user\Downloads\1620736831981 (1).jpg"/>
          <p:cNvPicPr preferRelativeResize="0"/>
          <p:nvPr/>
        </p:nvPicPr>
        <p:blipFill rotWithShape="1">
          <a:blip r:embed="rId7">
            <a:alphaModFix/>
          </a:blip>
          <a:srcRect/>
          <a:stretch/>
        </p:blipFill>
        <p:spPr>
          <a:xfrm>
            <a:off x="307975" y="3911185"/>
            <a:ext cx="1989667" cy="1989667"/>
          </a:xfrm>
          <a:prstGeom prst="rect">
            <a:avLst/>
          </a:prstGeom>
          <a:noFill/>
          <a:ln>
            <a:noFill/>
          </a:ln>
        </p:spPr>
      </p:pic>
      <p:pic>
        <p:nvPicPr>
          <p:cNvPr id="114" name="Google Shape;114;g11487cb2374_0_5" descr="C:\Users\user\Downloads\1620736831981.jpg"/>
          <p:cNvPicPr preferRelativeResize="0"/>
          <p:nvPr/>
        </p:nvPicPr>
        <p:blipFill rotWithShape="1">
          <a:blip r:embed="rId7">
            <a:alphaModFix/>
          </a:blip>
          <a:srcRect/>
          <a:stretch/>
        </p:blipFill>
        <p:spPr>
          <a:xfrm>
            <a:off x="307975" y="3911185"/>
            <a:ext cx="1989667" cy="1989667"/>
          </a:xfrm>
          <a:prstGeom prst="rect">
            <a:avLst/>
          </a:prstGeom>
          <a:noFill/>
          <a:ln>
            <a:noFill/>
          </a:ln>
        </p:spPr>
      </p:pic>
      <p:pic>
        <p:nvPicPr>
          <p:cNvPr id="115" name="Google Shape;115;g11487cb2374_0_5" descr="C:\Users\user\Downloads\1620876601893.jpg"/>
          <p:cNvPicPr preferRelativeResize="0"/>
          <p:nvPr/>
        </p:nvPicPr>
        <p:blipFill rotWithShape="1">
          <a:blip r:embed="rId8">
            <a:alphaModFix/>
          </a:blip>
          <a:srcRect/>
          <a:stretch/>
        </p:blipFill>
        <p:spPr>
          <a:xfrm>
            <a:off x="5974308" y="3864753"/>
            <a:ext cx="1989668" cy="2006444"/>
          </a:xfrm>
          <a:prstGeom prst="rect">
            <a:avLst/>
          </a:prstGeom>
          <a:noFill/>
          <a:ln>
            <a:noFill/>
          </a:ln>
        </p:spPr>
      </p:pic>
      <p:pic>
        <p:nvPicPr>
          <p:cNvPr id="18" name="Google Shape;92;p2">
            <a:extLst>
              <a:ext uri="{FF2B5EF4-FFF2-40B4-BE49-F238E27FC236}">
                <a16:creationId xmlns="" xmlns:a16="http://schemas.microsoft.com/office/drawing/2014/main" id="{D53DC22E-A20D-71CB-1D93-0C42985A09FE}"/>
              </a:ext>
            </a:extLst>
          </p:cNvPr>
          <p:cNvPicPr preferRelativeResize="0"/>
          <p:nvPr/>
        </p:nvPicPr>
        <p:blipFill rotWithShape="1">
          <a:blip r:embed="rId9">
            <a:alphaModFix/>
          </a:blip>
          <a:srcRect/>
          <a:stretch/>
        </p:blipFill>
        <p:spPr>
          <a:xfrm>
            <a:off x="10668003" y="-1"/>
            <a:ext cx="1523996" cy="5077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1487cb2374_7_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g11487cb2374_7_15"/>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 name="Google Shape;278;g11487cb2374_7_15"/>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 name="Google Shape;279;g11487cb2374_7_15"/>
          <p:cNvSpPr/>
          <p:nvPr/>
        </p:nvSpPr>
        <p:spPr>
          <a:xfrm>
            <a:off x="1580273" y="168812"/>
            <a:ext cx="9144000" cy="157558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DATA VISUALIZATION</a:t>
            </a:r>
            <a:endParaRPr sz="4800" b="1" i="0" u="none" strike="noStrike" cap="none">
              <a:solidFill>
                <a:schemeClr val="dk1"/>
              </a:solidFill>
              <a:latin typeface="Times New Roman"/>
              <a:ea typeface="Times New Roman"/>
              <a:cs typeface="Times New Roman"/>
              <a:sym typeface="Times New Roman"/>
            </a:endParaRPr>
          </a:p>
        </p:txBody>
      </p:sp>
      <p:pic>
        <p:nvPicPr>
          <p:cNvPr id="280" name="Google Shape;280;g11487cb2374_7_15"/>
          <p:cNvPicPr preferRelativeResize="0"/>
          <p:nvPr/>
        </p:nvPicPr>
        <p:blipFill rotWithShape="1">
          <a:blip r:embed="rId3">
            <a:alphaModFix/>
          </a:blip>
          <a:srcRect/>
          <a:stretch/>
        </p:blipFill>
        <p:spPr>
          <a:xfrm>
            <a:off x="10668005" y="6336410"/>
            <a:ext cx="1457401" cy="521590"/>
          </a:xfrm>
          <a:prstGeom prst="rect">
            <a:avLst/>
          </a:prstGeom>
          <a:noFill/>
          <a:ln>
            <a:noFill/>
          </a:ln>
        </p:spPr>
      </p:pic>
      <p:cxnSp>
        <p:nvCxnSpPr>
          <p:cNvPr id="281" name="Google Shape;281;g11487cb2374_7_1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282" name="Google Shape;282;g11487cb2374_7_15" descr="SAVE_20220224_171113 (2).jpg"/>
          <p:cNvPicPr preferRelativeResize="0"/>
          <p:nvPr/>
        </p:nvPicPr>
        <p:blipFill rotWithShape="1">
          <a:blip r:embed="rId4">
            <a:alphaModFix/>
          </a:blip>
          <a:srcRect/>
          <a:stretch/>
        </p:blipFill>
        <p:spPr>
          <a:xfrm>
            <a:off x="2874646" y="1828801"/>
            <a:ext cx="6076951" cy="3643533"/>
          </a:xfrm>
          <a:prstGeom prst="rect">
            <a:avLst/>
          </a:prstGeom>
          <a:noFill/>
          <a:ln>
            <a:noFill/>
          </a:ln>
        </p:spPr>
      </p:pic>
      <p:sp>
        <p:nvSpPr>
          <p:cNvPr id="283" name="Google Shape;283;g11487cb2374_7_15"/>
          <p:cNvSpPr/>
          <p:nvPr/>
        </p:nvSpPr>
        <p:spPr>
          <a:xfrm>
            <a:off x="3732628" y="607342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 name="Google Shape;92;p2">
            <a:extLst>
              <a:ext uri="{FF2B5EF4-FFF2-40B4-BE49-F238E27FC236}">
                <a16:creationId xmlns="" xmlns:a16="http://schemas.microsoft.com/office/drawing/2014/main" id="{9C8B367D-DBBD-3AC9-6A8B-D9D5F9514500}"/>
              </a:ext>
            </a:extLst>
          </p:cNvPr>
          <p:cNvPicPr preferRelativeResize="0"/>
          <p:nvPr/>
        </p:nvPicPr>
        <p:blipFill rotWithShape="1">
          <a:blip r:embed="rId5">
            <a:alphaModFix/>
          </a:blip>
          <a:srcRect/>
          <a:stretch/>
        </p:blipFill>
        <p:spPr>
          <a:xfrm>
            <a:off x="10668003" y="0"/>
            <a:ext cx="1523996" cy="5354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title"/>
          </p:nvPr>
        </p:nvSpPr>
        <p:spPr>
          <a:xfrm>
            <a:off x="4605" y="2"/>
            <a:ext cx="12187395"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DATA VISUALIZATION</a:t>
            </a:r>
            <a:endParaRPr sz="3200" b="1">
              <a:latin typeface="Times New Roman"/>
              <a:ea typeface="Times New Roman"/>
              <a:cs typeface="Times New Roman"/>
              <a:sym typeface="Times New Roman"/>
            </a:endParaRPr>
          </a:p>
        </p:txBody>
      </p:sp>
      <p:pic>
        <p:nvPicPr>
          <p:cNvPr id="289" name="Google Shape;289;p22"/>
          <p:cNvPicPr preferRelativeResize="0"/>
          <p:nvPr/>
        </p:nvPicPr>
        <p:blipFill rotWithShape="1">
          <a:blip r:embed="rId3">
            <a:alphaModFix/>
          </a:blip>
          <a:srcRect/>
          <a:stretch/>
        </p:blipFill>
        <p:spPr>
          <a:xfrm>
            <a:off x="10663003" y="6356636"/>
            <a:ext cx="1390807" cy="497393"/>
          </a:xfrm>
          <a:prstGeom prst="rect">
            <a:avLst/>
          </a:prstGeom>
          <a:noFill/>
          <a:ln>
            <a:noFill/>
          </a:ln>
        </p:spPr>
      </p:pic>
      <p:cxnSp>
        <p:nvCxnSpPr>
          <p:cNvPr id="290" name="Google Shape;290;p22"/>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92" name="Google Shape;292;p22"/>
          <p:cNvSpPr txBox="1"/>
          <p:nvPr/>
        </p:nvSpPr>
        <p:spPr>
          <a:xfrm>
            <a:off x="346553" y="810246"/>
            <a:ext cx="1113886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cs typeface="Times New Roman" panose="02020603050405020304" pitchFamily="18" charset="0"/>
                <a:sym typeface="Arial"/>
              </a:rPr>
              <a:t>INFERENCE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a:solidFill>
                  <a:srgbClr val="000000"/>
                </a:solidFill>
                <a:latin typeface="Arial"/>
                <a:ea typeface="Arial"/>
                <a:cs typeface="Arial"/>
                <a:sym typeface="Arial"/>
              </a:rPr>
              <a:t> </a:t>
            </a:r>
            <a:r>
              <a:rPr lang="en-US" sz="2400" dirty="0">
                <a:solidFill>
                  <a:srgbClr val="000000"/>
                </a:solidFill>
                <a:latin typeface="Times New Roman" panose="02020603050405020304" pitchFamily="18" charset="0"/>
                <a:ea typeface="Arial"/>
                <a:cs typeface="Times New Roman" panose="02020603050405020304" pitchFamily="18" charset="0"/>
                <a:sym typeface="Arial"/>
              </a:rPr>
              <a:t>Since the dataset is imbalanced, converted it to balanced before model 		   building.</a:t>
            </a:r>
            <a:endParaRPr sz="2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7" name="Google Shape;92;p2">
            <a:extLst>
              <a:ext uri="{FF2B5EF4-FFF2-40B4-BE49-F238E27FC236}">
                <a16:creationId xmlns="" xmlns:a16="http://schemas.microsoft.com/office/drawing/2014/main" id="{64EE38AC-0591-B5A1-B8A3-8D6407192983}"/>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4" name="Picture 3">
            <a:extLst>
              <a:ext uri="{FF2B5EF4-FFF2-40B4-BE49-F238E27FC236}">
                <a16:creationId xmlns="" xmlns:a16="http://schemas.microsoft.com/office/drawing/2014/main" id="{C2A56974-AB6D-FE19-D057-1125033B7962}"/>
              </a:ext>
            </a:extLst>
          </p:cNvPr>
          <p:cNvPicPr>
            <a:picLocks noChangeAspect="1"/>
          </p:cNvPicPr>
          <p:nvPr/>
        </p:nvPicPr>
        <p:blipFill>
          <a:blip r:embed="rId5"/>
          <a:stretch>
            <a:fillRect/>
          </a:stretch>
        </p:blipFill>
        <p:spPr>
          <a:xfrm>
            <a:off x="188222" y="2201868"/>
            <a:ext cx="5443953" cy="3680616"/>
          </a:xfrm>
          <a:prstGeom prst="rect">
            <a:avLst/>
          </a:prstGeom>
        </p:spPr>
      </p:pic>
      <p:pic>
        <p:nvPicPr>
          <p:cNvPr id="6" name="Picture 5">
            <a:extLst>
              <a:ext uri="{FF2B5EF4-FFF2-40B4-BE49-F238E27FC236}">
                <a16:creationId xmlns="" xmlns:a16="http://schemas.microsoft.com/office/drawing/2014/main" id="{7F6CBF9D-B570-E22B-F16A-F777D4FF106B}"/>
              </a:ext>
            </a:extLst>
          </p:cNvPr>
          <p:cNvPicPr>
            <a:picLocks noChangeAspect="1"/>
          </p:cNvPicPr>
          <p:nvPr/>
        </p:nvPicPr>
        <p:blipFill>
          <a:blip r:embed="rId6"/>
          <a:stretch>
            <a:fillRect/>
          </a:stretch>
        </p:blipFill>
        <p:spPr>
          <a:xfrm>
            <a:off x="6297581" y="2160073"/>
            <a:ext cx="5439628" cy="3677692"/>
          </a:xfrm>
          <a:prstGeom prst="rect">
            <a:avLst/>
          </a:prstGeom>
        </p:spPr>
      </p:pic>
      <p:sp>
        <p:nvSpPr>
          <p:cNvPr id="8" name="Arrow: Right 7">
            <a:extLst>
              <a:ext uri="{FF2B5EF4-FFF2-40B4-BE49-F238E27FC236}">
                <a16:creationId xmlns="" xmlns:a16="http://schemas.microsoft.com/office/drawing/2014/main" id="{91C6F171-2027-52FC-103D-E0BB86F00463}"/>
              </a:ext>
            </a:extLst>
          </p:cNvPr>
          <p:cNvSpPr/>
          <p:nvPr/>
        </p:nvSpPr>
        <p:spPr>
          <a:xfrm>
            <a:off x="5688496" y="3803989"/>
            <a:ext cx="552763" cy="238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EDC013E9-1B89-4CBF-612F-4A7C7F64D3CD}"/>
              </a:ext>
            </a:extLst>
          </p:cNvPr>
          <p:cNvSpPr txBox="1"/>
          <p:nvPr/>
        </p:nvSpPr>
        <p:spPr>
          <a:xfrm>
            <a:off x="1350488" y="1936179"/>
            <a:ext cx="3743141"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Imbalanced target variable (Y=Yes, N=No)</a:t>
            </a:r>
          </a:p>
        </p:txBody>
      </p:sp>
      <p:sp>
        <p:nvSpPr>
          <p:cNvPr id="10" name="TextBox 9">
            <a:extLst>
              <a:ext uri="{FF2B5EF4-FFF2-40B4-BE49-F238E27FC236}">
                <a16:creationId xmlns="" xmlns:a16="http://schemas.microsoft.com/office/drawing/2014/main" id="{CCD303E2-A4F7-8CC2-EB88-D8D614FCD049}"/>
              </a:ext>
            </a:extLst>
          </p:cNvPr>
          <p:cNvSpPr txBox="1"/>
          <p:nvPr/>
        </p:nvSpPr>
        <p:spPr>
          <a:xfrm>
            <a:off x="7580242" y="1936179"/>
            <a:ext cx="3668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Balanced target variable (Y=Yes, N=No)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3"/>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298" name="Google Shape;298;p23"/>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99" name="Google Shape;299;p23"/>
          <p:cNvSpPr txBox="1"/>
          <p:nvPr/>
        </p:nvSpPr>
        <p:spPr>
          <a:xfrm>
            <a:off x="0" y="2"/>
            <a:ext cx="12192000" cy="461665"/>
          </a:xfrm>
          <a:prstGeom prst="rect">
            <a:avLst/>
          </a:prstGeom>
          <a:solidFill>
            <a:srgbClr val="A5A5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TEST NAME / DISTANCE VISUALIZATION</a:t>
            </a:r>
            <a:endParaRPr sz="2400" b="1" i="0" u="none" strike="noStrike" cap="none" dirty="0">
              <a:solidFill>
                <a:srgbClr val="000000"/>
              </a:solidFill>
              <a:latin typeface="Times New Roman"/>
              <a:ea typeface="Times New Roman"/>
              <a:cs typeface="Times New Roman"/>
              <a:sym typeface="Times New Roman"/>
            </a:endParaRPr>
          </a:p>
        </p:txBody>
      </p:sp>
      <p:sp>
        <p:nvSpPr>
          <p:cNvPr id="301" name="Google Shape;301;p23"/>
          <p:cNvSpPr txBox="1"/>
          <p:nvPr/>
        </p:nvSpPr>
        <p:spPr>
          <a:xfrm>
            <a:off x="260880" y="754118"/>
            <a:ext cx="571042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cs typeface="Times New Roman" panose="02020603050405020304" pitchFamily="18" charset="0"/>
                <a:sym typeface="Arial"/>
              </a:rPr>
              <a:t>INFERENCE: </a:t>
            </a:r>
            <a:r>
              <a:rPr lang="en-US" sz="2400" b="0" i="0" u="none" strike="noStrike" cap="none" dirty="0">
                <a:solidFill>
                  <a:srgbClr val="000000"/>
                </a:solidFill>
                <a:latin typeface="Times New Roman" panose="02020603050405020304" pitchFamily="18" charset="0"/>
                <a:cs typeface="Times New Roman" panose="02020603050405020304" pitchFamily="18" charset="0"/>
                <a:sym typeface="Arial"/>
              </a:rPr>
              <a:t>Complete Urinalysis has the highest </a:t>
            </a:r>
            <a:r>
              <a:rPr lang="en-US" sz="2400" dirty="0">
                <a:solidFill>
                  <a:srgbClr val="000000"/>
                </a:solidFill>
                <a:latin typeface="Times New Roman" panose="02020603050405020304" pitchFamily="18" charset="0"/>
                <a:cs typeface="Times New Roman" panose="02020603050405020304" pitchFamily="18" charset="0"/>
                <a:sym typeface="Arial"/>
              </a:rPr>
              <a:t>rank</a:t>
            </a:r>
            <a:r>
              <a:rPr lang="en-US" sz="2400" b="0" i="0" u="none" strike="noStrike" cap="none" dirty="0">
                <a:solidFill>
                  <a:srgbClr val="000000"/>
                </a:solidFill>
                <a:latin typeface="Times New Roman" panose="02020603050405020304" pitchFamily="18" charset="0"/>
                <a:cs typeface="Times New Roman" panose="02020603050405020304" pitchFamily="18" charset="0"/>
                <a:sym typeface="Arial"/>
              </a:rPr>
              <a:t> in all tests performed.</a:t>
            </a:r>
            <a:endParaRPr sz="2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7" name="Google Shape;92;p2">
            <a:extLst>
              <a:ext uri="{FF2B5EF4-FFF2-40B4-BE49-F238E27FC236}">
                <a16:creationId xmlns="" xmlns:a16="http://schemas.microsoft.com/office/drawing/2014/main" id="{86FD61C8-32FC-EC3A-3B45-BAF7E3D8B59B}"/>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2" name="Picture 1">
            <a:extLst>
              <a:ext uri="{FF2B5EF4-FFF2-40B4-BE49-F238E27FC236}">
                <a16:creationId xmlns="" xmlns:a16="http://schemas.microsoft.com/office/drawing/2014/main" id="{2AED60F1-BA86-C873-2BC2-FA69E00C385C}"/>
              </a:ext>
            </a:extLst>
          </p:cNvPr>
          <p:cNvPicPr>
            <a:picLocks noChangeAspect="1"/>
          </p:cNvPicPr>
          <p:nvPr/>
        </p:nvPicPr>
        <p:blipFill>
          <a:blip r:embed="rId5"/>
          <a:stretch>
            <a:fillRect/>
          </a:stretch>
        </p:blipFill>
        <p:spPr>
          <a:xfrm>
            <a:off x="260880" y="1691545"/>
            <a:ext cx="5254435" cy="3474910"/>
          </a:xfrm>
          <a:prstGeom prst="rect">
            <a:avLst/>
          </a:prstGeom>
        </p:spPr>
      </p:pic>
      <p:pic>
        <p:nvPicPr>
          <p:cNvPr id="4" name="Picture 3">
            <a:extLst>
              <a:ext uri="{FF2B5EF4-FFF2-40B4-BE49-F238E27FC236}">
                <a16:creationId xmlns="" xmlns:a16="http://schemas.microsoft.com/office/drawing/2014/main" id="{D018670D-F93E-8795-48AD-0A905D334819}"/>
              </a:ext>
            </a:extLst>
          </p:cNvPr>
          <p:cNvPicPr>
            <a:picLocks noChangeAspect="1"/>
          </p:cNvPicPr>
          <p:nvPr/>
        </p:nvPicPr>
        <p:blipFill>
          <a:blip r:embed="rId6"/>
          <a:stretch>
            <a:fillRect/>
          </a:stretch>
        </p:blipFill>
        <p:spPr>
          <a:xfrm>
            <a:off x="6096000" y="1877525"/>
            <a:ext cx="5580958" cy="3029425"/>
          </a:xfrm>
          <a:prstGeom prst="rect">
            <a:avLst/>
          </a:prstGeom>
        </p:spPr>
      </p:pic>
      <p:sp>
        <p:nvSpPr>
          <p:cNvPr id="11" name="Google Shape;310;p24">
            <a:extLst>
              <a:ext uri="{FF2B5EF4-FFF2-40B4-BE49-F238E27FC236}">
                <a16:creationId xmlns="" xmlns:a16="http://schemas.microsoft.com/office/drawing/2014/main" id="{6A7E768F-270B-9399-D772-91F4F386B962}"/>
              </a:ext>
            </a:extLst>
          </p:cNvPr>
          <p:cNvSpPr txBox="1"/>
          <p:nvPr/>
        </p:nvSpPr>
        <p:spPr>
          <a:xfrm>
            <a:off x="7066577" y="5197463"/>
            <a:ext cx="429182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cs typeface="Times New Roman" panose="02020603050405020304" pitchFamily="18" charset="0"/>
                <a:sym typeface="Arial"/>
              </a:rPr>
              <a:t>INFERENCE:  </a:t>
            </a:r>
            <a:r>
              <a:rPr lang="en-US" sz="2400" b="0" i="0" u="none" strike="noStrike" cap="none" dirty="0">
                <a:solidFill>
                  <a:srgbClr val="000000"/>
                </a:solidFill>
                <a:latin typeface="Times New Roman" panose="02020603050405020304" pitchFamily="18" charset="0"/>
                <a:cs typeface="Times New Roman" panose="02020603050405020304" pitchFamily="18" charset="0"/>
                <a:sym typeface="Arial"/>
              </a:rPr>
              <a:t>90% of the people are under 30 km distance.</a:t>
            </a:r>
            <a:endParaRPr sz="2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4"/>
          <p:cNvPicPr preferRelativeResize="0"/>
          <p:nvPr/>
        </p:nvPicPr>
        <p:blipFill rotWithShape="1">
          <a:blip r:embed="rId3">
            <a:alphaModFix/>
          </a:blip>
          <a:srcRect/>
          <a:stretch/>
        </p:blipFill>
        <p:spPr>
          <a:xfrm>
            <a:off x="10663003" y="6346588"/>
            <a:ext cx="1390807" cy="497393"/>
          </a:xfrm>
          <a:prstGeom prst="rect">
            <a:avLst/>
          </a:prstGeom>
          <a:noFill/>
          <a:ln>
            <a:noFill/>
          </a:ln>
        </p:spPr>
      </p:pic>
      <p:cxnSp>
        <p:nvCxnSpPr>
          <p:cNvPr id="307" name="Google Shape;307;p24"/>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308" name="Google Shape;308;p24"/>
          <p:cNvSpPr txBox="1"/>
          <p:nvPr/>
        </p:nvSpPr>
        <p:spPr>
          <a:xfrm>
            <a:off x="0" y="2"/>
            <a:ext cx="12192000" cy="461665"/>
          </a:xfrm>
          <a:prstGeom prst="rect">
            <a:avLst/>
          </a:prstGeom>
          <a:solidFill>
            <a:srgbClr val="A5A5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TIME VISUALISATION</a:t>
            </a:r>
            <a:endParaRPr sz="2400" b="1" i="0" u="none" strike="noStrike" cap="none" dirty="0">
              <a:solidFill>
                <a:srgbClr val="000000"/>
              </a:solidFill>
              <a:latin typeface="Times New Roman"/>
              <a:ea typeface="Times New Roman"/>
              <a:cs typeface="Times New Roman"/>
              <a:sym typeface="Times New Roman"/>
            </a:endParaRPr>
          </a:p>
        </p:txBody>
      </p:sp>
      <p:pic>
        <p:nvPicPr>
          <p:cNvPr id="7" name="Google Shape;92;p2">
            <a:extLst>
              <a:ext uri="{FF2B5EF4-FFF2-40B4-BE49-F238E27FC236}">
                <a16:creationId xmlns="" xmlns:a16="http://schemas.microsoft.com/office/drawing/2014/main" id="{9C7D8438-BF3E-CB72-0516-32EDD75FF982}"/>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3" name="Picture 2">
            <a:extLst>
              <a:ext uri="{FF2B5EF4-FFF2-40B4-BE49-F238E27FC236}">
                <a16:creationId xmlns="" xmlns:a16="http://schemas.microsoft.com/office/drawing/2014/main" id="{4A60EDAB-44A8-D01C-B6FC-58DA7A25741B}"/>
              </a:ext>
            </a:extLst>
          </p:cNvPr>
          <p:cNvPicPr>
            <a:picLocks noChangeAspect="1"/>
          </p:cNvPicPr>
          <p:nvPr/>
        </p:nvPicPr>
        <p:blipFill>
          <a:blip r:embed="rId5"/>
          <a:stretch>
            <a:fillRect/>
          </a:stretch>
        </p:blipFill>
        <p:spPr>
          <a:xfrm>
            <a:off x="89505" y="2261651"/>
            <a:ext cx="5058006" cy="3406413"/>
          </a:xfrm>
          <a:prstGeom prst="rect">
            <a:avLst/>
          </a:prstGeom>
        </p:spPr>
      </p:pic>
      <p:sp>
        <p:nvSpPr>
          <p:cNvPr id="4" name="TextBox 3">
            <a:extLst>
              <a:ext uri="{FF2B5EF4-FFF2-40B4-BE49-F238E27FC236}">
                <a16:creationId xmlns="" xmlns:a16="http://schemas.microsoft.com/office/drawing/2014/main" id="{D4C8E659-3EC6-94F2-9D9C-B3EBA42858E5}"/>
              </a:ext>
            </a:extLst>
          </p:cNvPr>
          <p:cNvSpPr txBox="1"/>
          <p:nvPr/>
        </p:nvSpPr>
        <p:spPr>
          <a:xfrm>
            <a:off x="955963" y="913894"/>
            <a:ext cx="3942167"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INFERENCE: </a:t>
            </a:r>
            <a:r>
              <a:rPr lang="en-US" sz="2400" dirty="0">
                <a:latin typeface="Times New Roman" panose="02020603050405020304" pitchFamily="18" charset="0"/>
                <a:cs typeface="Times New Roman" panose="02020603050405020304" pitchFamily="18" charset="0"/>
              </a:rPr>
              <a:t>Average time required for sample collection is 10 min.</a:t>
            </a:r>
            <a:endParaRPr lang="en-US"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5B0ED30B-C142-BB5C-BAAF-9A82B0B54D0C}"/>
              </a:ext>
            </a:extLst>
          </p:cNvPr>
          <p:cNvPicPr>
            <a:picLocks noChangeAspect="1"/>
          </p:cNvPicPr>
          <p:nvPr/>
        </p:nvPicPr>
        <p:blipFill>
          <a:blip r:embed="rId6"/>
          <a:stretch>
            <a:fillRect/>
          </a:stretch>
        </p:blipFill>
        <p:spPr>
          <a:xfrm>
            <a:off x="6493470" y="913894"/>
            <a:ext cx="4950386" cy="3267255"/>
          </a:xfrm>
          <a:prstGeom prst="rect">
            <a:avLst/>
          </a:prstGeom>
        </p:spPr>
      </p:pic>
      <p:sp>
        <p:nvSpPr>
          <p:cNvPr id="8" name="TextBox 7">
            <a:extLst>
              <a:ext uri="{FF2B5EF4-FFF2-40B4-BE49-F238E27FC236}">
                <a16:creationId xmlns="" xmlns:a16="http://schemas.microsoft.com/office/drawing/2014/main" id="{50244C72-3A6D-08D2-BED3-6FC76AC9401B}"/>
              </a:ext>
            </a:extLst>
          </p:cNvPr>
          <p:cNvSpPr txBox="1"/>
          <p:nvPr/>
        </p:nvSpPr>
        <p:spPr>
          <a:xfrm>
            <a:off x="7423715" y="4495233"/>
            <a:ext cx="3934691"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INFERENCE: </a:t>
            </a:r>
            <a:r>
              <a:rPr lang="en-US" sz="2400" dirty="0">
                <a:latin typeface="Times New Roman" panose="02020603050405020304" pitchFamily="18" charset="0"/>
                <a:cs typeface="Times New Roman" panose="02020603050405020304" pitchFamily="18" charset="0"/>
              </a:rPr>
              <a:t>Average time taken by sample to reach lab is 40 min.</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descr="pairplot.png"/>
          <p:cNvPicPr preferRelativeResize="0"/>
          <p:nvPr/>
        </p:nvPicPr>
        <p:blipFill rotWithShape="1">
          <a:blip r:embed="rId3">
            <a:alphaModFix/>
          </a:blip>
          <a:srcRect/>
          <a:stretch/>
        </p:blipFill>
        <p:spPr>
          <a:xfrm>
            <a:off x="395515" y="982367"/>
            <a:ext cx="9282852" cy="5425410"/>
          </a:xfrm>
          <a:prstGeom prst="rect">
            <a:avLst/>
          </a:prstGeom>
          <a:noFill/>
          <a:ln>
            <a:noFill/>
          </a:ln>
        </p:spPr>
      </p:pic>
      <p:sp>
        <p:nvSpPr>
          <p:cNvPr id="260" name="Google Shape;260;p29"/>
          <p:cNvSpPr txBox="1"/>
          <p:nvPr/>
        </p:nvSpPr>
        <p:spPr>
          <a:xfrm>
            <a:off x="0" y="-7632"/>
            <a:ext cx="12192000" cy="461624"/>
          </a:xfrm>
          <a:prstGeom prst="rect">
            <a:avLst/>
          </a:prstGeom>
          <a:solidFill>
            <a:srgbClr val="A5A5A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Pair plot</a:t>
            </a:r>
            <a:endParaRPr/>
          </a:p>
        </p:txBody>
      </p:sp>
      <p:pic>
        <p:nvPicPr>
          <p:cNvPr id="261" name="Google Shape;261;p29"/>
          <p:cNvPicPr preferRelativeResize="0"/>
          <p:nvPr/>
        </p:nvPicPr>
        <p:blipFill rotWithShape="1">
          <a:blip r:embed="rId4">
            <a:alphaModFix/>
          </a:blip>
          <a:srcRect/>
          <a:stretch/>
        </p:blipFill>
        <p:spPr>
          <a:xfrm>
            <a:off x="10663003" y="6346588"/>
            <a:ext cx="1390807" cy="497393"/>
          </a:xfrm>
          <a:prstGeom prst="rect">
            <a:avLst/>
          </a:prstGeom>
          <a:noFill/>
          <a:ln>
            <a:noFill/>
          </a:ln>
        </p:spPr>
      </p:pic>
      <p:cxnSp>
        <p:nvCxnSpPr>
          <p:cNvPr id="262" name="Google Shape;262;p29"/>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63" name="Google Shape;263;p29"/>
          <p:cNvSpPr txBox="1"/>
          <p:nvPr/>
        </p:nvSpPr>
        <p:spPr>
          <a:xfrm>
            <a:off x="9833260" y="1513344"/>
            <a:ext cx="2110252" cy="3170058"/>
          </a:xfrm>
          <a:prstGeom prst="rect">
            <a:avLst/>
          </a:prstGeom>
          <a:noFill/>
          <a:ln>
            <a:noFill/>
          </a:ln>
        </p:spPr>
        <p:txBody>
          <a:bodyPr spcFirstLastPara="1" wrap="square" lIns="91425" tIns="45700" rIns="91425" bIns="45700" anchor="t" anchorCtr="0">
            <a:spAutoFit/>
          </a:bodyPr>
          <a:lstStyle/>
          <a:p>
            <a:pPr lvl="0">
              <a:buSzPts val="1800"/>
            </a:pPr>
            <a:r>
              <a:rPr lang="en-US" sz="2000" dirty="0">
                <a:solidFill>
                  <a:srgbClr val="000000"/>
                </a:solidFill>
                <a:latin typeface="Times New Roman"/>
                <a:ea typeface="Times New Roman"/>
                <a:cs typeface="Times New Roman"/>
                <a:sym typeface="Times New Roman"/>
              </a:rPr>
              <a:t>T</a:t>
            </a:r>
            <a:r>
              <a:rPr lang="en-US" sz="2000" b="0" i="0" u="none" strike="noStrike" cap="none" dirty="0">
                <a:solidFill>
                  <a:srgbClr val="000000"/>
                </a:solidFill>
                <a:latin typeface="Times New Roman"/>
                <a:ea typeface="Times New Roman"/>
                <a:cs typeface="Times New Roman"/>
                <a:sym typeface="Times New Roman"/>
              </a:rPr>
              <a:t>he </a:t>
            </a:r>
            <a:r>
              <a:rPr lang="en-US" sz="2000" dirty="0">
                <a:latin typeface="Times New Roman"/>
                <a:ea typeface="Times New Roman"/>
                <a:cs typeface="Times New Roman"/>
                <a:sym typeface="Times New Roman"/>
              </a:rPr>
              <a:t>Pair plot shows</a:t>
            </a:r>
          </a:p>
          <a:p>
            <a:pPr lvl="0">
              <a:buSzPts val="1800"/>
            </a:pPr>
            <a:r>
              <a:rPr lang="en-US" sz="2000" dirty="0">
                <a:latin typeface="Times New Roman"/>
                <a:ea typeface="Times New Roman"/>
                <a:cs typeface="Times New Roman"/>
                <a:sym typeface="Times New Roman"/>
              </a:rPr>
              <a:t>relationship </a:t>
            </a:r>
            <a:r>
              <a:rPr lang="en-US" sz="2000" b="0" i="0" u="none" strike="noStrike" cap="none" dirty="0">
                <a:solidFill>
                  <a:srgbClr val="000000"/>
                </a:solidFill>
                <a:latin typeface="Times New Roman"/>
                <a:ea typeface="Times New Roman"/>
                <a:cs typeface="Times New Roman"/>
                <a:sym typeface="Times New Roman"/>
              </a:rPr>
              <a:t>for combination of variable in a data frame as a matrix of plots.</a:t>
            </a:r>
            <a:endParaRPr sz="2000" dirty="0"/>
          </a:p>
          <a:p>
            <a:pPr marR="0" lvl="0" algn="l" rtl="0">
              <a:lnSpc>
                <a:spcPct val="100000"/>
              </a:lnSpc>
              <a:spcBef>
                <a:spcPts val="0"/>
              </a:spcBef>
              <a:spcAft>
                <a:spcPts val="0"/>
              </a:spcAft>
              <a:buClr>
                <a:srgbClr val="000000"/>
              </a:buClr>
              <a:buSzPts val="1800"/>
            </a:pPr>
            <a:r>
              <a:rPr lang="en-US" sz="2000" b="0" i="0" u="none" strike="noStrike" cap="none" dirty="0">
                <a:solidFill>
                  <a:srgbClr val="000000"/>
                </a:solidFill>
                <a:latin typeface="Times New Roman"/>
                <a:ea typeface="Times New Roman"/>
                <a:cs typeface="Times New Roman"/>
                <a:sym typeface="Times New Roman"/>
              </a:rPr>
              <a:t>Diagonal plots are the univariate plots.</a:t>
            </a:r>
            <a:endParaRPr sz="2000" dirty="0"/>
          </a:p>
        </p:txBody>
      </p:sp>
      <p:pic>
        <p:nvPicPr>
          <p:cNvPr id="7" name="Google Shape;92;p2">
            <a:extLst>
              <a:ext uri="{FF2B5EF4-FFF2-40B4-BE49-F238E27FC236}">
                <a16:creationId xmlns="" xmlns:a16="http://schemas.microsoft.com/office/drawing/2014/main" id="{E7DFD4C9-CF6E-FDD3-88CC-C0F043B22319}"/>
              </a:ext>
            </a:extLst>
          </p:cNvPr>
          <p:cNvPicPr preferRelativeResize="0"/>
          <p:nvPr/>
        </p:nvPicPr>
        <p:blipFill rotWithShape="1">
          <a:blip r:embed="rId5">
            <a:alphaModFix/>
          </a:blip>
          <a:srcRect/>
          <a:stretch/>
        </p:blipFill>
        <p:spPr>
          <a:xfrm>
            <a:off x="10668003" y="0"/>
            <a:ext cx="1523996" cy="4539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5" name="Google Shape;325;p55"/>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 name="Google Shape;326;p55"/>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7" name="Google Shape;327;p55"/>
          <p:cNvSpPr/>
          <p:nvPr/>
        </p:nvSpPr>
        <p:spPr>
          <a:xfrm>
            <a:off x="1566207" y="2"/>
            <a:ext cx="9144000" cy="215235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dirty="0">
                <a:solidFill>
                  <a:schemeClr val="dk1"/>
                </a:solidFill>
                <a:latin typeface="Times New Roman"/>
                <a:ea typeface="Times New Roman"/>
                <a:cs typeface="Times New Roman"/>
                <a:sym typeface="Times New Roman"/>
              </a:rPr>
              <a:t>MODEL BUILDING</a:t>
            </a:r>
            <a:endParaRPr sz="4800" b="1" i="0" u="none" strike="noStrike" cap="none" dirty="0">
              <a:solidFill>
                <a:schemeClr val="dk1"/>
              </a:solidFill>
              <a:latin typeface="Times New Roman"/>
              <a:ea typeface="Times New Roman"/>
              <a:cs typeface="Times New Roman"/>
              <a:sym typeface="Times New Roman"/>
            </a:endParaRPr>
          </a:p>
        </p:txBody>
      </p:sp>
      <p:pic>
        <p:nvPicPr>
          <p:cNvPr id="328" name="Google Shape;328;p55"/>
          <p:cNvPicPr preferRelativeResize="0"/>
          <p:nvPr/>
        </p:nvPicPr>
        <p:blipFill rotWithShape="1">
          <a:blip r:embed="rId3">
            <a:alphaModFix/>
          </a:blip>
          <a:srcRect/>
          <a:stretch/>
        </p:blipFill>
        <p:spPr>
          <a:xfrm>
            <a:off x="10734598" y="6404512"/>
            <a:ext cx="1390807" cy="453489"/>
          </a:xfrm>
          <a:prstGeom prst="rect">
            <a:avLst/>
          </a:prstGeom>
          <a:noFill/>
          <a:ln>
            <a:noFill/>
          </a:ln>
        </p:spPr>
      </p:pic>
      <p:cxnSp>
        <p:nvCxnSpPr>
          <p:cNvPr id="329" name="Google Shape;329;p5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330" name="Google Shape;330;p55"/>
          <p:cNvSpPr/>
          <p:nvPr/>
        </p:nvSpPr>
        <p:spPr>
          <a:xfrm>
            <a:off x="3732628" y="607342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 name="Google Shape;92;p2">
            <a:extLst>
              <a:ext uri="{FF2B5EF4-FFF2-40B4-BE49-F238E27FC236}">
                <a16:creationId xmlns="" xmlns:a16="http://schemas.microsoft.com/office/drawing/2014/main" id="{6E31B059-C5F4-4EEE-3720-6388D268BB38}"/>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4" name="Picture 3">
            <a:extLst>
              <a:ext uri="{FF2B5EF4-FFF2-40B4-BE49-F238E27FC236}">
                <a16:creationId xmlns="" xmlns:a16="http://schemas.microsoft.com/office/drawing/2014/main" id="{3771BA71-B989-F2C8-5DEB-7E6D7EB470DE}"/>
              </a:ext>
            </a:extLst>
          </p:cNvPr>
          <p:cNvPicPr>
            <a:picLocks noChangeAspect="1"/>
          </p:cNvPicPr>
          <p:nvPr/>
        </p:nvPicPr>
        <p:blipFill>
          <a:blip r:embed="rId5"/>
          <a:stretch>
            <a:fillRect/>
          </a:stretch>
        </p:blipFill>
        <p:spPr>
          <a:xfrm>
            <a:off x="2676940" y="1425660"/>
            <a:ext cx="7283065" cy="44818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p:nvPr/>
        </p:nvSpPr>
        <p:spPr>
          <a:xfrm>
            <a:off x="0" y="26504"/>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2"/>
          <p:cNvSpPr/>
          <p:nvPr/>
        </p:nvSpPr>
        <p:spPr>
          <a:xfrm>
            <a:off x="481051" y="703766"/>
            <a:ext cx="9938243" cy="6127243"/>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lvl="0">
              <a:buClr>
                <a:srgbClr val="000000"/>
              </a:buClr>
              <a:buSzPts val="2000"/>
            </a:pPr>
            <a:r>
              <a:rPr lang="en-US" sz="2400" dirty="0">
                <a:solidFill>
                  <a:schemeClr val="accent1">
                    <a:lumMod val="75000"/>
                  </a:schemeClr>
                </a:solidFill>
                <a:latin typeface="Times New Roman" panose="02020603050405020304" pitchFamily="18" charset="0"/>
                <a:ea typeface="Times New Roman"/>
                <a:cs typeface="Times New Roman" panose="02020603050405020304" pitchFamily="18" charset="0"/>
                <a:sym typeface="Times New Roman"/>
              </a:rPr>
              <a:t>Packages used:</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a:t>
            </a:r>
            <a:r>
              <a:rPr lang="en-US" sz="2000" b="1" dirty="0">
                <a:latin typeface="Times New Roman" panose="02020603050405020304" pitchFamily="18" charset="0"/>
                <a:ea typeface="Times New Roman"/>
                <a:cs typeface="Times New Roman" panose="02020603050405020304" pitchFamily="18" charset="0"/>
                <a:sym typeface="Times New Roman"/>
              </a:rPr>
              <a:t>Pandas  </a:t>
            </a:r>
            <a:r>
              <a:rPr lang="en-US" sz="2000" dirty="0">
                <a:latin typeface="Times New Roman" panose="02020603050405020304" pitchFamily="18" charset="0"/>
                <a:ea typeface="Times New Roman"/>
                <a:cs typeface="Times New Roman" panose="02020603050405020304" pitchFamily="18" charset="0"/>
                <a:sym typeface="Times New Roman"/>
              </a:rPr>
              <a:t>is a package used for data manipulation and analysis.</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a:t>
            </a:r>
            <a:r>
              <a:rPr lang="en-US" sz="2000" b="1" dirty="0">
                <a:latin typeface="Times New Roman" panose="02020603050405020304" pitchFamily="18" charset="0"/>
                <a:ea typeface="Times New Roman"/>
                <a:cs typeface="Times New Roman" panose="02020603050405020304" pitchFamily="18" charset="0"/>
                <a:sym typeface="Times New Roman"/>
              </a:rPr>
              <a:t>NumPy </a:t>
            </a:r>
            <a:r>
              <a:rPr lang="en-US" sz="2000" dirty="0">
                <a:latin typeface="Times New Roman" panose="02020603050405020304" pitchFamily="18" charset="0"/>
                <a:ea typeface="Times New Roman"/>
                <a:cs typeface="Times New Roman" panose="02020603050405020304" pitchFamily="18" charset="0"/>
                <a:sym typeface="Times New Roman"/>
              </a:rPr>
              <a:t>is a package used to perform a wide variety of mathematical operations on arrays. </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a:t>
            </a:r>
            <a:r>
              <a:rPr lang="en-US" sz="2000" b="1" dirty="0">
                <a:latin typeface="Times New Roman" panose="02020603050405020304" pitchFamily="18" charset="0"/>
                <a:ea typeface="Times New Roman"/>
                <a:cs typeface="Times New Roman" panose="02020603050405020304" pitchFamily="18" charset="0"/>
                <a:sym typeface="Times New Roman"/>
              </a:rPr>
              <a:t>Matplotlib </a:t>
            </a:r>
            <a:r>
              <a:rPr lang="en-US" sz="2000" dirty="0">
                <a:latin typeface="Times New Roman" panose="02020603050405020304" pitchFamily="18" charset="0"/>
                <a:ea typeface="Times New Roman"/>
                <a:cs typeface="Times New Roman" panose="02020603050405020304" pitchFamily="18" charset="0"/>
                <a:sym typeface="Times New Roman"/>
              </a:rPr>
              <a:t>is a popular Python package used for data visualization.</a:t>
            </a:r>
          </a:p>
          <a:p>
            <a:pPr marL="285750" lvl="0" indent="-285750">
              <a:buClr>
                <a:srgbClr val="000000"/>
              </a:buClr>
              <a:buSzPts val="2000"/>
              <a:buFont typeface="Wingdings" panose="05000000000000000000" pitchFamily="2" charset="2"/>
              <a:buChar char="v"/>
            </a:pPr>
            <a:r>
              <a:rPr lang="en-US" sz="2000" b="1" dirty="0">
                <a:latin typeface="Times New Roman" panose="02020603050405020304" pitchFamily="18" charset="0"/>
                <a:ea typeface="Times New Roman"/>
                <a:cs typeface="Times New Roman" panose="02020603050405020304" pitchFamily="18" charset="0"/>
                <a:sym typeface="Times New Roman"/>
              </a:rPr>
              <a:t>Seaborn </a:t>
            </a:r>
            <a:r>
              <a:rPr lang="en-US" sz="2000" dirty="0">
                <a:latin typeface="Times New Roman" panose="02020603050405020304" pitchFamily="18" charset="0"/>
                <a:ea typeface="Times New Roman"/>
                <a:cs typeface="Times New Roman" panose="02020603050405020304" pitchFamily="18" charset="0"/>
                <a:sym typeface="Times New Roman"/>
              </a:rPr>
              <a:t>is used for advanced data visualization.</a:t>
            </a:r>
          </a:p>
          <a:p>
            <a:pPr marL="285750" lvl="0" indent="-285750">
              <a:buClr>
                <a:srgbClr val="000000"/>
              </a:buClr>
              <a:buSzPts val="2000"/>
              <a:buFont typeface="Wingdings" panose="05000000000000000000" pitchFamily="2" charset="2"/>
              <a:buChar char="v"/>
            </a:pPr>
            <a:r>
              <a:rPr lang="en-US" sz="2000" b="1" dirty="0">
                <a:latin typeface="Times New Roman" panose="02020603050405020304" pitchFamily="18" charset="0"/>
                <a:ea typeface="Times New Roman"/>
                <a:cs typeface="Times New Roman" panose="02020603050405020304" pitchFamily="18" charset="0"/>
                <a:sym typeface="Times New Roman"/>
              </a:rPr>
              <a:t>Mysql.connectors</a:t>
            </a:r>
            <a:r>
              <a:rPr lang="en-US" sz="2000" dirty="0">
                <a:latin typeface="Times New Roman" panose="02020603050405020304" pitchFamily="18" charset="0"/>
                <a:ea typeface="Times New Roman"/>
                <a:cs typeface="Times New Roman" panose="02020603050405020304" pitchFamily="18" charset="0"/>
                <a:sym typeface="Times New Roman"/>
              </a:rPr>
              <a:t> is used to connect MySQL to python. </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a:t>
            </a:r>
            <a:r>
              <a:rPr lang="en-US" sz="2000" b="1" dirty="0">
                <a:latin typeface="Times New Roman" panose="02020603050405020304" pitchFamily="18" charset="0"/>
                <a:ea typeface="Times New Roman"/>
                <a:cs typeface="Times New Roman" panose="02020603050405020304" pitchFamily="18" charset="0"/>
                <a:sym typeface="Times New Roman"/>
              </a:rPr>
              <a:t>sklearn.preprocessing</a:t>
            </a:r>
            <a:r>
              <a:rPr lang="en-US" sz="2000" dirty="0">
                <a:latin typeface="Times New Roman" panose="02020603050405020304" pitchFamily="18" charset="0"/>
                <a:ea typeface="Times New Roman"/>
                <a:cs typeface="Times New Roman" panose="02020603050405020304" pitchFamily="18" charset="0"/>
                <a:sym typeface="Times New Roman"/>
              </a:rPr>
              <a:t> import </a:t>
            </a:r>
            <a:r>
              <a:rPr lang="en-US" sz="2000" b="1" dirty="0">
                <a:latin typeface="Times New Roman" panose="02020603050405020304" pitchFamily="18" charset="0"/>
                <a:ea typeface="Times New Roman"/>
                <a:cs typeface="Times New Roman" panose="02020603050405020304" pitchFamily="18" charset="0"/>
                <a:sym typeface="Times New Roman"/>
              </a:rPr>
              <a:t>LabelEncoder </a:t>
            </a:r>
            <a:r>
              <a:rPr lang="en-US" sz="2000" dirty="0">
                <a:latin typeface="Times New Roman" panose="02020603050405020304" pitchFamily="18" charset="0"/>
                <a:ea typeface="Times New Roman"/>
                <a:cs typeface="Times New Roman" panose="02020603050405020304" pitchFamily="18" charset="0"/>
                <a:sym typeface="Times New Roman"/>
              </a:rPr>
              <a:t>is a function used to transform non-numerical    data to numerical data.</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a:t>
            </a:r>
            <a:r>
              <a:rPr lang="en-US" sz="2000" b="1" dirty="0">
                <a:latin typeface="Times New Roman" panose="02020603050405020304" pitchFamily="18" charset="0"/>
                <a:ea typeface="Times New Roman"/>
                <a:cs typeface="Times New Roman" panose="02020603050405020304" pitchFamily="18" charset="0"/>
                <a:sym typeface="Times New Roman"/>
              </a:rPr>
              <a:t>sklearn.model_selection</a:t>
            </a:r>
            <a:r>
              <a:rPr lang="en-US" sz="2000" dirty="0">
                <a:latin typeface="Times New Roman" panose="02020603050405020304" pitchFamily="18" charset="0"/>
                <a:ea typeface="Times New Roman"/>
                <a:cs typeface="Times New Roman" panose="02020603050405020304" pitchFamily="18" charset="0"/>
                <a:sym typeface="Times New Roman"/>
              </a:rPr>
              <a:t> import </a:t>
            </a:r>
            <a:r>
              <a:rPr lang="en-US" sz="2000" b="1" dirty="0">
                <a:latin typeface="Times New Roman" panose="02020603050405020304" pitchFamily="18" charset="0"/>
                <a:ea typeface="Times New Roman"/>
                <a:cs typeface="Times New Roman" panose="02020603050405020304" pitchFamily="18" charset="0"/>
                <a:sym typeface="Times New Roman"/>
              </a:rPr>
              <a:t>train_test_split </a:t>
            </a:r>
            <a:r>
              <a:rPr lang="en-US" sz="2000" dirty="0">
                <a:latin typeface="Times New Roman" panose="02020603050405020304" pitchFamily="18" charset="0"/>
                <a:ea typeface="Times New Roman"/>
                <a:cs typeface="Times New Roman" panose="02020603050405020304" pitchFamily="18" charset="0"/>
                <a:sym typeface="Times New Roman"/>
              </a:rPr>
              <a:t>is a function used to split data into training set and testing set.</a:t>
            </a:r>
          </a:p>
          <a:p>
            <a:pPr lvl="0">
              <a:buClr>
                <a:srgbClr val="000000"/>
              </a:buClr>
              <a:buSzPts val="2000"/>
              <a:buFont typeface="Noto Sans Symbols"/>
              <a:buChar char="❖"/>
            </a:pPr>
            <a:r>
              <a:rPr lang="en-US" sz="2000" dirty="0">
                <a:latin typeface="Times New Roman" panose="02020603050405020304" pitchFamily="18" charset="0"/>
                <a:ea typeface="Times New Roman"/>
                <a:cs typeface="Times New Roman" panose="02020603050405020304" pitchFamily="18" charset="0"/>
                <a:sym typeface="Times New Roman"/>
              </a:rPr>
              <a:t> from </a:t>
            </a:r>
            <a:r>
              <a:rPr lang="en-US" sz="2000" b="1" dirty="0">
                <a:latin typeface="Times New Roman" panose="02020603050405020304" pitchFamily="18" charset="0"/>
                <a:ea typeface="Times New Roman"/>
                <a:cs typeface="Times New Roman" panose="02020603050405020304" pitchFamily="18" charset="0"/>
                <a:sym typeface="Times New Roman"/>
              </a:rPr>
              <a:t>sklearn.ensemble </a:t>
            </a:r>
            <a:r>
              <a:rPr lang="en-US" sz="2000" dirty="0">
                <a:latin typeface="Times New Roman" panose="02020603050405020304" pitchFamily="18" charset="0"/>
                <a:ea typeface="Times New Roman"/>
                <a:cs typeface="Times New Roman" panose="02020603050405020304" pitchFamily="18" charset="0"/>
                <a:sym typeface="Times New Roman"/>
              </a:rPr>
              <a:t>import </a:t>
            </a:r>
            <a:r>
              <a:rPr lang="en-US" sz="2000" b="1" dirty="0">
                <a:latin typeface="Times New Roman" panose="02020603050405020304" pitchFamily="18" charset="0"/>
                <a:ea typeface="Times New Roman"/>
                <a:cs typeface="Times New Roman" panose="02020603050405020304" pitchFamily="18" charset="0"/>
                <a:sym typeface="Times New Roman"/>
              </a:rPr>
              <a:t>RandomForestClassifier </a:t>
            </a:r>
            <a:r>
              <a:rPr lang="en-US" sz="2000" dirty="0">
                <a:latin typeface="Times New Roman" panose="02020603050405020304" pitchFamily="18" charset="0"/>
                <a:ea typeface="Times New Roman"/>
                <a:cs typeface="Times New Roman" panose="02020603050405020304" pitchFamily="18" charset="0"/>
                <a:sym typeface="Times New Roman"/>
              </a:rPr>
              <a:t>is used to understand the relationship between the dependent variable and one or more independent variables. </a:t>
            </a:r>
          </a:p>
        </p:txBody>
      </p:sp>
      <p:sp>
        <p:nvSpPr>
          <p:cNvPr id="90" name="Google Shape;90;p2"/>
          <p:cNvSpPr/>
          <p:nvPr/>
        </p:nvSpPr>
        <p:spPr>
          <a:xfrm>
            <a:off x="487417" y="527030"/>
            <a:ext cx="10524811" cy="1420934"/>
          </a:xfrm>
          <a:prstGeom prst="rect">
            <a:avLst/>
          </a:prstGeom>
          <a:noFill/>
          <a:ln>
            <a:noFill/>
          </a:ln>
        </p:spPr>
        <p:txBody>
          <a:bodyPr spcFirstLastPara="1" wrap="square" lIns="91425" tIns="45700" rIns="91425" bIns="45700" anchor="ctr" anchorCtr="0">
            <a:normAutofit fontScale="70000" lnSpcReduction="20000"/>
          </a:bodyPr>
          <a:lstStyle/>
          <a:p>
            <a:endParaRPr lang="en-US" sz="3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r>
              <a:rPr lang="en-US" sz="3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 machine learning model is built by learning and generalizing from training data, then applying that acquired knowledge to new data it has never seen before to make predictions and fulfill its purpose.</a:t>
            </a:r>
          </a:p>
          <a:p>
            <a:pPr marL="0" marR="0" lvl="0" indent="0" algn="l" rtl="0">
              <a:lnSpc>
                <a:spcPct val="100000"/>
              </a:lnSpc>
              <a:spcBef>
                <a:spcPts val="0"/>
              </a:spcBef>
              <a:spcAft>
                <a:spcPts val="0"/>
              </a:spcAft>
              <a:buNone/>
            </a:pPr>
            <a:endParaRPr sz="360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91" name="Google Shape;91;p2"/>
          <p:cNvPicPr preferRelativeResize="0"/>
          <p:nvPr/>
        </p:nvPicPr>
        <p:blipFill rotWithShape="1">
          <a:blip r:embed="rId3">
            <a:alphaModFix/>
          </a:blip>
          <a:srcRect/>
          <a:stretch/>
        </p:blipFill>
        <p:spPr>
          <a:xfrm>
            <a:off x="10663003" y="6336540"/>
            <a:ext cx="1390807" cy="497393"/>
          </a:xfrm>
          <a:prstGeom prst="rect">
            <a:avLst/>
          </a:prstGeom>
          <a:noFill/>
          <a:ln>
            <a:noFill/>
          </a:ln>
        </p:spPr>
      </p:pic>
      <p:pic>
        <p:nvPicPr>
          <p:cNvPr id="92" name="Google Shape;92;p2"/>
          <p:cNvPicPr preferRelativeResize="0"/>
          <p:nvPr/>
        </p:nvPicPr>
        <p:blipFill rotWithShape="1">
          <a:blip r:embed="rId4">
            <a:alphaModFix/>
          </a:blip>
          <a:srcRect/>
          <a:stretch/>
        </p:blipFill>
        <p:spPr>
          <a:xfrm>
            <a:off x="10668003" y="0"/>
            <a:ext cx="1523996" cy="426720"/>
          </a:xfrm>
          <a:prstGeom prst="rect">
            <a:avLst/>
          </a:prstGeom>
          <a:noFill/>
          <a:ln>
            <a:noFill/>
          </a:ln>
        </p:spPr>
      </p:pic>
      <p:cxnSp>
        <p:nvCxnSpPr>
          <p:cNvPr id="93" name="Google Shape;93;p2"/>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9" name="Google Shape;336;p32">
            <a:extLst>
              <a:ext uri="{FF2B5EF4-FFF2-40B4-BE49-F238E27FC236}">
                <a16:creationId xmlns="" xmlns:a16="http://schemas.microsoft.com/office/drawing/2014/main" id="{89C902BE-2A60-41F3-F1B0-A6CC8C86753E}"/>
              </a:ext>
            </a:extLst>
          </p:cNvPr>
          <p:cNvSpPr txBox="1">
            <a:spLocks/>
          </p:cNvSpPr>
          <p:nvPr/>
        </p:nvSpPr>
        <p:spPr>
          <a:xfrm>
            <a:off x="-32233" y="5017"/>
            <a:ext cx="10677466" cy="535491"/>
          </a:xfrm>
          <a:prstGeom prst="rect">
            <a:avLst/>
          </a:prstGeom>
          <a:solidFill>
            <a:srgbClr val="A5A5A5"/>
          </a:solid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3000"/>
              <a:buFont typeface="Georgia"/>
              <a:buNone/>
            </a:pPr>
            <a:r>
              <a:rPr lang="en-US" sz="3200" b="1">
                <a:latin typeface="Times New Roman"/>
                <a:ea typeface="Times New Roman"/>
                <a:cs typeface="Times New Roman"/>
                <a:sym typeface="Times New Roman"/>
              </a:rPr>
              <a:t>MODEL BUILDING</a:t>
            </a:r>
          </a:p>
        </p:txBody>
      </p:sp>
    </p:spTree>
    <p:extLst>
      <p:ext uri="{BB962C8B-B14F-4D97-AF65-F5344CB8AC3E}">
        <p14:creationId xmlns:p14="http://schemas.microsoft.com/office/powerpoint/2010/main" val="496629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title"/>
          </p:nvPr>
        </p:nvSpPr>
        <p:spPr>
          <a:xfrm>
            <a:off x="0" y="15758"/>
            <a:ext cx="12192000"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MODEL DESCRIPTION </a:t>
            </a:r>
            <a:endParaRPr/>
          </a:p>
        </p:txBody>
      </p:sp>
      <p:pic>
        <p:nvPicPr>
          <p:cNvPr id="345" name="Google Shape;345;p33"/>
          <p:cNvPicPr preferRelativeResize="0"/>
          <p:nvPr/>
        </p:nvPicPr>
        <p:blipFill rotWithShape="1">
          <a:blip r:embed="rId3">
            <a:alphaModFix/>
          </a:blip>
          <a:srcRect/>
          <a:stretch/>
        </p:blipFill>
        <p:spPr>
          <a:xfrm>
            <a:off x="10663003" y="6356636"/>
            <a:ext cx="1390807" cy="497393"/>
          </a:xfrm>
          <a:prstGeom prst="rect">
            <a:avLst/>
          </a:prstGeom>
          <a:noFill/>
          <a:ln>
            <a:noFill/>
          </a:ln>
        </p:spPr>
      </p:pic>
      <p:cxnSp>
        <p:nvCxnSpPr>
          <p:cNvPr id="346" name="Google Shape;346;p33"/>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graphicFrame>
        <p:nvGraphicFramePr>
          <p:cNvPr id="347" name="Google Shape;347;p33"/>
          <p:cNvGraphicFramePr/>
          <p:nvPr>
            <p:extLst>
              <p:ext uri="{D42A27DB-BD31-4B8C-83A1-F6EECF244321}">
                <p14:modId xmlns:p14="http://schemas.microsoft.com/office/powerpoint/2010/main" val="731452625"/>
              </p:ext>
            </p:extLst>
          </p:nvPr>
        </p:nvGraphicFramePr>
        <p:xfrm>
          <a:off x="263236" y="825846"/>
          <a:ext cx="11384118" cy="5532895"/>
        </p:xfrm>
        <a:graphic>
          <a:graphicData uri="http://schemas.openxmlformats.org/drawingml/2006/table">
            <a:tbl>
              <a:tblPr firstRow="1" bandRow="1">
                <a:tableStyleId>{7DF18680-E054-41AD-8BC1-D1AEF772440D}</a:tableStyleId>
              </a:tblPr>
              <a:tblGrid>
                <a:gridCol w="1790760">
                  <a:extLst>
                    <a:ext uri="{9D8B030D-6E8A-4147-A177-3AD203B41FA5}">
                      <a16:colId xmlns="" xmlns:a16="http://schemas.microsoft.com/office/drawing/2014/main" val="20000"/>
                    </a:ext>
                  </a:extLst>
                </a:gridCol>
                <a:gridCol w="1598893">
                  <a:extLst>
                    <a:ext uri="{9D8B030D-6E8A-4147-A177-3AD203B41FA5}">
                      <a16:colId xmlns="" xmlns:a16="http://schemas.microsoft.com/office/drawing/2014/main" val="20001"/>
                    </a:ext>
                  </a:extLst>
                </a:gridCol>
                <a:gridCol w="1598893">
                  <a:extLst>
                    <a:ext uri="{9D8B030D-6E8A-4147-A177-3AD203B41FA5}">
                      <a16:colId xmlns="" xmlns:a16="http://schemas.microsoft.com/office/drawing/2014/main" val="20002"/>
                    </a:ext>
                  </a:extLst>
                </a:gridCol>
                <a:gridCol w="1598893">
                  <a:extLst>
                    <a:ext uri="{9D8B030D-6E8A-4147-A177-3AD203B41FA5}">
                      <a16:colId xmlns="" xmlns:a16="http://schemas.microsoft.com/office/drawing/2014/main" val="20003"/>
                    </a:ext>
                  </a:extLst>
                </a:gridCol>
                <a:gridCol w="1598893">
                  <a:extLst>
                    <a:ext uri="{9D8B030D-6E8A-4147-A177-3AD203B41FA5}">
                      <a16:colId xmlns="" xmlns:a16="http://schemas.microsoft.com/office/drawing/2014/main" val="20004"/>
                    </a:ext>
                  </a:extLst>
                </a:gridCol>
                <a:gridCol w="1598893">
                  <a:extLst>
                    <a:ext uri="{9D8B030D-6E8A-4147-A177-3AD203B41FA5}">
                      <a16:colId xmlns="" xmlns:a16="http://schemas.microsoft.com/office/drawing/2014/main" val="20005"/>
                    </a:ext>
                  </a:extLst>
                </a:gridCol>
                <a:gridCol w="1598893">
                  <a:extLst>
                    <a:ext uri="{9D8B030D-6E8A-4147-A177-3AD203B41FA5}">
                      <a16:colId xmlns="" xmlns:a16="http://schemas.microsoft.com/office/drawing/2014/main" val="20006"/>
                    </a:ext>
                  </a:extLst>
                </a:gridCol>
              </a:tblGrid>
              <a:tr h="836650">
                <a:tc>
                  <a:txBody>
                    <a:bodyPr/>
                    <a:lstStyle/>
                    <a:p>
                      <a:pPr marL="0" marR="0" lvl="0" indent="0" algn="ctr" rtl="0">
                        <a:spcBef>
                          <a:spcPts val="0"/>
                        </a:spcBef>
                        <a:spcAft>
                          <a:spcPts val="0"/>
                        </a:spcAft>
                        <a:buClr>
                          <a:schemeClr val="dk1"/>
                        </a:buClr>
                        <a:buSzPts val="1800"/>
                        <a:buFont typeface="Times New Roman"/>
                        <a:buNone/>
                      </a:pPr>
                      <a:r>
                        <a:rPr lang="en-US" sz="1800" b="1" u="none" strike="noStrike" cap="none" dirty="0">
                          <a:solidFill>
                            <a:schemeClr val="lt1"/>
                          </a:solidFill>
                          <a:latin typeface="Times New Roman" panose="02020603050405020304" pitchFamily="18" charset="0"/>
                          <a:cs typeface="Times New Roman" panose="02020603050405020304" pitchFamily="18" charset="0"/>
                          <a:sym typeface="Times New Roman"/>
                        </a:rPr>
                        <a:t>Models</a:t>
                      </a:r>
                      <a:endParaRPr sz="1800" b="1" i="0" u="none" strike="noStrike" cap="none"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Train accuracy(%)</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Test accuracy(%)</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Precision(%)</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Recall/</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Sensitivity</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Specificity (%)</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F</a:t>
                      </a:r>
                      <a:r>
                        <a:rPr lang="en-US" sz="1800" u="none" strike="noStrike" cap="none" baseline="-25000" dirty="0">
                          <a:latin typeface="Times New Roman" panose="02020603050405020304" pitchFamily="18" charset="0"/>
                          <a:cs typeface="Times New Roman" panose="02020603050405020304" pitchFamily="18" charset="0"/>
                          <a:sym typeface="Times New Roman"/>
                        </a:rPr>
                        <a:t>1 </a:t>
                      </a:r>
                      <a:r>
                        <a:rPr lang="en-US" sz="1800" u="none" strike="noStrike" cap="none" dirty="0">
                          <a:latin typeface="Times New Roman" panose="02020603050405020304" pitchFamily="18" charset="0"/>
                          <a:cs typeface="Times New Roman" panose="02020603050405020304" pitchFamily="18" charset="0"/>
                          <a:sym typeface="Times New Roman"/>
                        </a:rPr>
                        <a:t> ratio(%)</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411625">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Random forest</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ea typeface="Times New Roman"/>
                          <a:cs typeface="Times New Roman" panose="02020603050405020304" pitchFamily="18" charset="0"/>
                          <a:sym typeface="Times New Roman"/>
                        </a:rPr>
                        <a:t>98.56</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99.73</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99</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99</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1</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99</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10001"/>
                  </a:ext>
                </a:extLst>
              </a:tr>
              <a:tr h="411625">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Decision </a:t>
                      </a:r>
                      <a:r>
                        <a:rPr lang="en-US" sz="1800" b="0" u="none" strike="noStrike" cap="none" dirty="0">
                          <a:solidFill>
                            <a:schemeClr val="tx1"/>
                          </a:solidFill>
                          <a:latin typeface="Times New Roman" panose="02020603050405020304" pitchFamily="18" charset="0"/>
                          <a:cs typeface="Times New Roman" panose="02020603050405020304" pitchFamily="18" charset="0"/>
                          <a:sym typeface="Times New Roman"/>
                        </a:rPr>
                        <a:t>tree</a:t>
                      </a:r>
                      <a:endParaRPr sz="1800"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99.56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99.44</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100</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99</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1</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99</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2"/>
                  </a:ext>
                </a:extLst>
              </a:tr>
              <a:tr h="411625">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SVM-Linear</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89.79</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86.94</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87</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13</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3"/>
                  </a:ext>
                </a:extLst>
              </a:tr>
              <a:tr h="585650">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SVM-Polynomial</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94.37</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91.94</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94</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92</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92</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4"/>
                  </a:ext>
                </a:extLst>
              </a:tr>
              <a:tr h="585650">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SVM- radial basis function </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85.55</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81.38</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82</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81</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19</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81</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5"/>
                  </a:ext>
                </a:extLst>
              </a:tr>
              <a:tr h="411625">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KNN</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75.48</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70.27</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74</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30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6"/>
                  </a:ext>
                </a:extLst>
              </a:tr>
              <a:tr h="411625">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Naïve Bayes</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71.66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60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66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60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40</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57</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7"/>
                  </a:ext>
                </a:extLst>
              </a:tr>
              <a:tr h="585650">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Logistic Regression</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90.76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86.66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87</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14</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8"/>
                  </a:ext>
                </a:extLst>
              </a:tr>
              <a:tr h="585650">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Multinomial Regression</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90.694</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86.66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87</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86</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a:latin typeface="Times New Roman" panose="02020603050405020304" pitchFamily="18" charset="0"/>
                          <a:cs typeface="Times New Roman" panose="02020603050405020304" pitchFamily="18" charset="0"/>
                          <a:sym typeface="Times New Roman"/>
                        </a:rPr>
                        <a:t>14</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ctr" rtl="0">
                        <a:spcBef>
                          <a:spcPts val="0"/>
                        </a:spcBef>
                        <a:spcAft>
                          <a:spcPts val="0"/>
                        </a:spcAft>
                        <a:buClr>
                          <a:schemeClr val="dk1"/>
                        </a:buClr>
                        <a:buSzPts val="1800"/>
                        <a:buFont typeface="Times New Roman"/>
                        <a:buNone/>
                      </a:pPr>
                      <a:r>
                        <a:rPr lang="en-US" sz="1800" u="none" strike="noStrike" cap="none" dirty="0">
                          <a:latin typeface="Times New Roman" panose="02020603050405020304" pitchFamily="18" charset="0"/>
                          <a:cs typeface="Times New Roman" panose="02020603050405020304" pitchFamily="18" charset="0"/>
                          <a:sym typeface="Times New Roman"/>
                        </a:rPr>
                        <a:t>86</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 xmlns:a16="http://schemas.microsoft.com/office/drawing/2014/main" val="10009"/>
                  </a:ext>
                </a:extLst>
              </a:tr>
            </a:tbl>
          </a:graphicData>
        </a:graphic>
      </p:graphicFrame>
      <p:pic>
        <p:nvPicPr>
          <p:cNvPr id="6" name="Google Shape;92;p2">
            <a:extLst>
              <a:ext uri="{FF2B5EF4-FFF2-40B4-BE49-F238E27FC236}">
                <a16:creationId xmlns="" xmlns:a16="http://schemas.microsoft.com/office/drawing/2014/main" id="{CEAEFD9E-A19A-2EF1-C589-6C983D9F6122}"/>
              </a:ext>
            </a:extLst>
          </p:cNvPr>
          <p:cNvPicPr preferRelativeResize="0"/>
          <p:nvPr/>
        </p:nvPicPr>
        <p:blipFill rotWithShape="1">
          <a:blip r:embed="rId4">
            <a:alphaModFix/>
          </a:blip>
          <a:srcRect/>
          <a:stretch/>
        </p:blipFill>
        <p:spPr>
          <a:xfrm>
            <a:off x="10668003" y="-1"/>
            <a:ext cx="1523996" cy="60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MODEL SELECTION</a:t>
            </a:r>
            <a:endParaRPr sz="3200" b="1">
              <a:latin typeface="Times New Roman"/>
              <a:ea typeface="Times New Roman"/>
              <a:cs typeface="Times New Roman"/>
              <a:sym typeface="Times New Roman"/>
            </a:endParaRPr>
          </a:p>
        </p:txBody>
      </p:sp>
      <p:sp>
        <p:nvSpPr>
          <p:cNvPr id="353" name="Google Shape;353;p34"/>
          <p:cNvSpPr txBox="1"/>
          <p:nvPr/>
        </p:nvSpPr>
        <p:spPr>
          <a:xfrm>
            <a:off x="156891" y="950041"/>
            <a:ext cx="12034388" cy="258528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q"/>
            </a:pPr>
            <a:r>
              <a:rPr lang="en-US" sz="2400" b="1" dirty="0">
                <a:solidFill>
                  <a:schemeClr val="dk1"/>
                </a:solidFill>
                <a:latin typeface="Times New Roman"/>
                <a:ea typeface="Times New Roman"/>
                <a:cs typeface="Times New Roman"/>
                <a:sym typeface="Times New Roman"/>
              </a:rPr>
              <a:t>Model Selection </a:t>
            </a:r>
            <a:r>
              <a:rPr lang="en-US" sz="2400" dirty="0">
                <a:solidFill>
                  <a:schemeClr val="dk1"/>
                </a:solidFill>
                <a:latin typeface="Times New Roman"/>
                <a:ea typeface="Times New Roman"/>
                <a:cs typeface="Times New Roman"/>
                <a:sym typeface="Times New Roman"/>
              </a:rPr>
              <a:t>refers to a technique of choosing the model that best generalizes after the individual models are evaluated based on the required criteria</a:t>
            </a:r>
            <a:r>
              <a:rPr lang="en-US" sz="2400" b="1" i="0" u="none" strike="noStrike" cap="none" dirty="0">
                <a:solidFill>
                  <a:schemeClr val="dk1"/>
                </a:solidFill>
                <a:latin typeface="Times New Roman"/>
                <a:ea typeface="Times New Roman"/>
                <a:cs typeface="Times New Roman"/>
                <a:sym typeface="Times New Roman"/>
              </a:rPr>
              <a:t>.</a:t>
            </a:r>
            <a:endParaRPr dirty="0"/>
          </a:p>
          <a:p>
            <a:pPr marL="342900" marR="0" lvl="0" indent="-342900" algn="l" rtl="0">
              <a:lnSpc>
                <a:spcPct val="100000"/>
              </a:lnSpc>
              <a:spcBef>
                <a:spcPts val="0"/>
              </a:spcBef>
              <a:spcAft>
                <a:spcPts val="0"/>
              </a:spcAft>
              <a:buFont typeface="Wingdings" panose="05000000000000000000" pitchFamily="2" charset="2"/>
              <a:buChar char="q"/>
            </a:pP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q"/>
            </a:pPr>
            <a:r>
              <a:rPr lang="en-US" sz="2400" i="0" u="none" strike="noStrike" cap="none" dirty="0">
                <a:solidFill>
                  <a:schemeClr val="dk1"/>
                </a:solidFill>
                <a:latin typeface="Times New Roman"/>
                <a:ea typeface="Times New Roman"/>
                <a:cs typeface="Times New Roman"/>
                <a:sym typeface="Times New Roman"/>
              </a:rPr>
              <a:t>We fi</a:t>
            </a:r>
            <a:r>
              <a:rPr lang="en-US" sz="2400" dirty="0">
                <a:solidFill>
                  <a:schemeClr val="dk1"/>
                </a:solidFill>
                <a:latin typeface="Times New Roman"/>
                <a:ea typeface="Times New Roman"/>
                <a:cs typeface="Times New Roman"/>
                <a:sym typeface="Times New Roman"/>
              </a:rPr>
              <a:t>t and evaluated a suite of different models on the problem</a:t>
            </a:r>
            <a:r>
              <a:rPr lang="en-US" sz="2400" b="1" i="0" u="none" strike="noStrike" cap="none" dirty="0">
                <a:solidFill>
                  <a:schemeClr val="dk1"/>
                </a:solidFill>
                <a:latin typeface="Times New Roman"/>
                <a:ea typeface="Times New Roman"/>
                <a:cs typeface="Times New Roman"/>
                <a:sym typeface="Times New Roman"/>
              </a:rPr>
              <a:t>.</a:t>
            </a:r>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q"/>
            </a:pPr>
            <a:endParaRPr lang="en-US" sz="2400" b="1" dirty="0">
              <a:solidFill>
                <a:schemeClr val="dk1"/>
              </a:solidFill>
              <a:latin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q"/>
            </a:pPr>
            <a:r>
              <a:rPr lang="en-US" sz="2400" b="1" dirty="0">
                <a:solidFill>
                  <a:schemeClr val="dk1"/>
                </a:solidFill>
                <a:latin typeface="Times New Roman"/>
                <a:cs typeface="Times New Roman"/>
                <a:sym typeface="Times New Roman"/>
              </a:rPr>
              <a:t>Random Forest Classifier </a:t>
            </a:r>
            <a:r>
              <a:rPr lang="en-US" sz="2400" dirty="0">
                <a:solidFill>
                  <a:schemeClr val="dk1"/>
                </a:solidFill>
                <a:latin typeface="Times New Roman"/>
                <a:cs typeface="Times New Roman"/>
                <a:sym typeface="Times New Roman"/>
              </a:rPr>
              <a:t>was chosen as the best prediction model that yielded highest accuracy score and best classification metrics</a:t>
            </a:r>
            <a:endParaRPr dirty="0"/>
          </a:p>
        </p:txBody>
      </p:sp>
      <p:pic>
        <p:nvPicPr>
          <p:cNvPr id="354" name="Google Shape;354;p34"/>
          <p:cNvPicPr preferRelativeResize="0"/>
          <p:nvPr/>
        </p:nvPicPr>
        <p:blipFill rotWithShape="1">
          <a:blip r:embed="rId3">
            <a:alphaModFix/>
          </a:blip>
          <a:srcRect/>
          <a:stretch/>
        </p:blipFill>
        <p:spPr>
          <a:xfrm>
            <a:off x="10663003" y="6356636"/>
            <a:ext cx="1390807" cy="497393"/>
          </a:xfrm>
          <a:prstGeom prst="rect">
            <a:avLst/>
          </a:prstGeom>
          <a:noFill/>
          <a:ln>
            <a:noFill/>
          </a:ln>
        </p:spPr>
      </p:pic>
      <p:cxnSp>
        <p:nvCxnSpPr>
          <p:cNvPr id="355" name="Google Shape;355;p34"/>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81F94FD2-F423-2883-0E03-1E31E555CA88}"/>
                  </a:ext>
                </a:extLst>
              </p14:cNvPr>
              <p14:cNvContentPartPr/>
              <p14:nvPr/>
            </p14:nvContentPartPr>
            <p14:xfrm>
              <a:off x="4769633" y="2375544"/>
              <a:ext cx="360" cy="360"/>
            </p14:xfrm>
          </p:contentPart>
        </mc:Choice>
        <mc:Fallback xmlns="">
          <p:pic>
            <p:nvPicPr>
              <p:cNvPr id="2" name="Ink 1">
                <a:extLst>
                  <a:ext uri="{FF2B5EF4-FFF2-40B4-BE49-F238E27FC236}">
                    <a16:creationId xmlns:a16="http://schemas.microsoft.com/office/drawing/2014/main" id="{81F94FD2-F423-2883-0E03-1E31E555CA88}"/>
                  </a:ext>
                </a:extLst>
              </p:cNvPr>
              <p:cNvPicPr/>
              <p:nvPr/>
            </p:nvPicPr>
            <p:blipFill>
              <a:blip r:embed="rId5"/>
              <a:stretch>
                <a:fillRect/>
              </a:stretch>
            </p:blipFill>
            <p:spPr>
              <a:xfrm>
                <a:off x="4760993" y="2366904"/>
                <a:ext cx="18000" cy="18000"/>
              </a:xfrm>
              <a:prstGeom prst="rect">
                <a:avLst/>
              </a:prstGeom>
            </p:spPr>
          </p:pic>
        </mc:Fallback>
      </mc:AlternateContent>
      <p:pic>
        <p:nvPicPr>
          <p:cNvPr id="7" name="Google Shape;92;p2">
            <a:extLst>
              <a:ext uri="{FF2B5EF4-FFF2-40B4-BE49-F238E27FC236}">
                <a16:creationId xmlns="" xmlns:a16="http://schemas.microsoft.com/office/drawing/2014/main" id="{8205EC11-31FC-220A-7852-B5498FB121D5}"/>
              </a:ext>
            </a:extLst>
          </p:cNvPr>
          <p:cNvPicPr preferRelativeResize="0"/>
          <p:nvPr/>
        </p:nvPicPr>
        <p:blipFill rotWithShape="1">
          <a:blip r:embed="rId6">
            <a:alphaModFix/>
          </a:blip>
          <a:srcRect/>
          <a:stretch/>
        </p:blipFill>
        <p:spPr>
          <a:xfrm>
            <a:off x="10668003" y="0"/>
            <a:ext cx="1523996" cy="5354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6"/>
          <p:cNvSpPr/>
          <p:nvPr/>
        </p:nvSpPr>
        <p:spPr>
          <a:xfrm>
            <a:off x="0" y="28136"/>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56"/>
          <p:cNvSpPr/>
          <p:nvPr/>
        </p:nvSpPr>
        <p:spPr>
          <a:xfrm>
            <a:off x="1114426" y="0"/>
            <a:ext cx="9963151"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2" name="Google Shape;362;p56"/>
          <p:cNvSpPr/>
          <p:nvPr/>
        </p:nvSpPr>
        <p:spPr>
          <a:xfrm>
            <a:off x="1121664" y="0"/>
            <a:ext cx="9938243"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US" sz="1800" b="0" i="0" u="none" strike="noStrike" cap="none">
                <a:solidFill>
                  <a:srgbClr val="FFFFFF"/>
                </a:solidFill>
                <a:latin typeface="Calibri"/>
                <a:ea typeface="Calibri"/>
                <a:cs typeface="Calibri"/>
                <a:sym typeface="Calibri"/>
              </a:rPr>
              <a:t>DE</a:t>
            </a:r>
            <a:endParaRPr sz="1800" b="0" i="0" u="none" strike="noStrike" cap="none">
              <a:solidFill>
                <a:srgbClr val="FFFFFF"/>
              </a:solidFill>
              <a:latin typeface="Calibri"/>
              <a:ea typeface="Calibri"/>
              <a:cs typeface="Calibri"/>
              <a:sym typeface="Calibri"/>
            </a:endParaRPr>
          </a:p>
        </p:txBody>
      </p:sp>
      <p:sp>
        <p:nvSpPr>
          <p:cNvPr id="363" name="Google Shape;363;p56"/>
          <p:cNvSpPr/>
          <p:nvPr/>
        </p:nvSpPr>
        <p:spPr>
          <a:xfrm>
            <a:off x="1720949" y="0"/>
            <a:ext cx="9144000" cy="2763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MODEL DEPLOYMENT</a:t>
            </a:r>
            <a:endParaRPr/>
          </a:p>
          <a:p>
            <a:pPr marL="0" marR="0" lvl="0" indent="0" algn="ctr" rtl="0">
              <a:lnSpc>
                <a:spcPct val="90000"/>
              </a:lnSpc>
              <a:spcBef>
                <a:spcPts val="0"/>
              </a:spcBef>
              <a:spcAft>
                <a:spcPts val="0"/>
              </a:spcAft>
              <a:buClr>
                <a:srgbClr val="000000"/>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WEB BASED </a:t>
            </a:r>
            <a:endParaRPr sz="3200" b="1" i="0" u="none" strike="noStrike" cap="none">
              <a:solidFill>
                <a:schemeClr val="dk1"/>
              </a:solidFill>
              <a:latin typeface="Times New Roman"/>
              <a:ea typeface="Times New Roman"/>
              <a:cs typeface="Times New Roman"/>
              <a:sym typeface="Times New Roman"/>
            </a:endParaRPr>
          </a:p>
        </p:txBody>
      </p:sp>
      <p:sp>
        <p:nvSpPr>
          <p:cNvPr id="364" name="Google Shape;364;p56"/>
          <p:cNvSpPr/>
          <p:nvPr/>
        </p:nvSpPr>
        <p:spPr>
          <a:xfrm>
            <a:off x="3732628" y="6059358"/>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65" name="Google Shape;365;p56"/>
          <p:cNvPicPr preferRelativeResize="0"/>
          <p:nvPr/>
        </p:nvPicPr>
        <p:blipFill rotWithShape="1">
          <a:blip r:embed="rId3">
            <a:alphaModFix/>
          </a:blip>
          <a:srcRect/>
          <a:stretch/>
        </p:blipFill>
        <p:spPr>
          <a:xfrm>
            <a:off x="10734598" y="6404512"/>
            <a:ext cx="1390807" cy="453489"/>
          </a:xfrm>
          <a:prstGeom prst="rect">
            <a:avLst/>
          </a:prstGeom>
          <a:noFill/>
          <a:ln>
            <a:noFill/>
          </a:ln>
        </p:spPr>
      </p:pic>
      <p:cxnSp>
        <p:nvCxnSpPr>
          <p:cNvPr id="366" name="Google Shape;366;p56"/>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3" name="Picture 2">
            <a:extLst>
              <a:ext uri="{FF2B5EF4-FFF2-40B4-BE49-F238E27FC236}">
                <a16:creationId xmlns="" xmlns:a16="http://schemas.microsoft.com/office/drawing/2014/main" id="{ECC30137-6791-484D-8127-3D9101250413}"/>
              </a:ext>
            </a:extLst>
          </p:cNvPr>
          <p:cNvPicPr>
            <a:picLocks noChangeAspect="1"/>
          </p:cNvPicPr>
          <p:nvPr/>
        </p:nvPicPr>
        <p:blipFill rotWithShape="1">
          <a:blip r:embed="rId4"/>
          <a:srcRect t="21757" b="-765"/>
          <a:stretch/>
        </p:blipFill>
        <p:spPr>
          <a:xfrm>
            <a:off x="2801979" y="2187667"/>
            <a:ext cx="7465940" cy="3370188"/>
          </a:xfrm>
          <a:prstGeom prst="rect">
            <a:avLst/>
          </a:prstGeom>
        </p:spPr>
      </p:pic>
      <p:pic>
        <p:nvPicPr>
          <p:cNvPr id="12" name="Google Shape;92;p2">
            <a:extLst>
              <a:ext uri="{FF2B5EF4-FFF2-40B4-BE49-F238E27FC236}">
                <a16:creationId xmlns="" xmlns:a16="http://schemas.microsoft.com/office/drawing/2014/main" id="{8C0DE10C-948B-CE12-328B-F1C0B5BB9328}"/>
              </a:ext>
            </a:extLst>
          </p:cNvPr>
          <p:cNvPicPr preferRelativeResize="0"/>
          <p:nvPr/>
        </p:nvPicPr>
        <p:blipFill rotWithShape="1">
          <a:blip r:embed="rId5">
            <a:alphaModFix/>
          </a:blip>
          <a:srcRect/>
          <a:stretch/>
        </p:blipFill>
        <p:spPr>
          <a:xfrm>
            <a:off x="10668003" y="-1"/>
            <a:ext cx="1523996" cy="6145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0" y="12441"/>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TEAM MEMBERS</a:t>
            </a:r>
            <a:endParaRPr sz="3200" b="1" dirty="0">
              <a:latin typeface="Times New Roman"/>
              <a:ea typeface="Times New Roman"/>
              <a:cs typeface="Times New Roman"/>
              <a:sym typeface="Times New Roman"/>
            </a:endParaRPr>
          </a:p>
        </p:txBody>
      </p:sp>
      <p:sp>
        <p:nvSpPr>
          <p:cNvPr id="122" name="Google Shape;122;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 name="Google Shape;123;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 name="Google Shape;124;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 name="Google Shape;125;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 name="Google Shape;126;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 name="Google Shape;128;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 name="Google Shape;129;p10" descr="blob:https://web.whatsapp.com/1adf3adc-b3ef-492f-8bef-a9c7578f3df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0" descr="blob:https://web.whatsapp.com/dc9576f1-aee9-4d80-825f-4e43496ca4a7"/>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1" name="Google Shape;131;p10"/>
          <p:cNvPicPr preferRelativeResize="0"/>
          <p:nvPr/>
        </p:nvPicPr>
        <p:blipFill rotWithShape="1">
          <a:blip r:embed="rId3">
            <a:alphaModFix/>
          </a:blip>
          <a:srcRect/>
          <a:stretch/>
        </p:blipFill>
        <p:spPr>
          <a:xfrm>
            <a:off x="10632858" y="6360609"/>
            <a:ext cx="1390807" cy="497393"/>
          </a:xfrm>
          <a:prstGeom prst="rect">
            <a:avLst/>
          </a:prstGeom>
          <a:noFill/>
          <a:ln>
            <a:noFill/>
          </a:ln>
        </p:spPr>
      </p:pic>
      <p:cxnSp>
        <p:nvCxnSpPr>
          <p:cNvPr id="132" name="Google Shape;132;p10"/>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133" name="Google Shape;133;p10" descr="C:\Users\user\Downloads\1649661283265.jpg"/>
          <p:cNvPicPr preferRelativeResize="0"/>
          <p:nvPr/>
        </p:nvPicPr>
        <p:blipFill rotWithShape="1">
          <a:blip r:embed="rId4">
            <a:alphaModFix/>
          </a:blip>
          <a:srcRect/>
          <a:stretch/>
        </p:blipFill>
        <p:spPr>
          <a:xfrm>
            <a:off x="277728" y="785507"/>
            <a:ext cx="1593712" cy="1523753"/>
          </a:xfrm>
          <a:prstGeom prst="rect">
            <a:avLst/>
          </a:prstGeom>
          <a:noFill/>
          <a:ln>
            <a:noFill/>
          </a:ln>
          <a:effectLst>
            <a:outerShdw blurRad="50800" dist="38100" dir="2700000" algn="tl" rotWithShape="0">
              <a:prstClr val="black">
                <a:alpha val="40000"/>
              </a:prstClr>
            </a:outerShdw>
            <a:softEdge rad="12700"/>
          </a:effectLst>
        </p:spPr>
      </p:pic>
      <p:sp>
        <p:nvSpPr>
          <p:cNvPr id="134" name="Google Shape;134;p10"/>
          <p:cNvSpPr txBox="1"/>
          <p:nvPr/>
        </p:nvSpPr>
        <p:spPr>
          <a:xfrm>
            <a:off x="2002046" y="824128"/>
            <a:ext cx="2036136"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AVASARALA SAI KIRAN</a:t>
            </a:r>
            <a:endParaRPr lang="en-US" sz="1600" b="1" dirty="0">
              <a:sym typeface="Arial"/>
            </a:endParaRPr>
          </a:p>
          <a:p>
            <a:pPr marL="0" marR="0" lvl="0" indent="0" algn="l" rtl="0">
              <a:lnSpc>
                <a:spcPct val="100000"/>
              </a:lnSpc>
              <a:spcBef>
                <a:spcPts val="0"/>
              </a:spcBef>
              <a:spcAft>
                <a:spcPts val="0"/>
              </a:spcAft>
              <a:buNone/>
            </a:pPr>
            <a:r>
              <a:rPr lang="en-US" sz="1400" b="1" i="0" u="none" strike="noStrike" cap="none" dirty="0">
                <a:solidFill>
                  <a:schemeClr val="accent1">
                    <a:lumMod val="75000"/>
                  </a:schemeClr>
                </a:solidFill>
                <a:latin typeface="Arial"/>
                <a:ea typeface="Arial"/>
                <a:cs typeface="Arial"/>
                <a:sym typeface="Arial"/>
              </a:rPr>
              <a:t>https://www.linkedin.com/in/sai-kiran-avasarala-798b93175/</a:t>
            </a:r>
            <a:endParaRPr b="1" dirty="0">
              <a:solidFill>
                <a:schemeClr val="accent1">
                  <a:lumMod val="75000"/>
                </a:schemeClr>
              </a:solidFill>
            </a:endParaRPr>
          </a:p>
        </p:txBody>
      </p:sp>
      <p:pic>
        <p:nvPicPr>
          <p:cNvPr id="135" name="Google Shape;135;p10"/>
          <p:cNvPicPr preferRelativeResize="0"/>
          <p:nvPr/>
        </p:nvPicPr>
        <p:blipFill rotWithShape="1">
          <a:blip r:embed="rId5">
            <a:alphaModFix/>
          </a:blip>
          <a:srcRect/>
          <a:stretch/>
        </p:blipFill>
        <p:spPr>
          <a:xfrm>
            <a:off x="10668000" y="0"/>
            <a:ext cx="1524000" cy="560375"/>
          </a:xfrm>
          <a:prstGeom prst="rect">
            <a:avLst/>
          </a:prstGeom>
          <a:noFill/>
          <a:ln>
            <a:noFill/>
          </a:ln>
        </p:spPr>
      </p:pic>
      <p:pic>
        <p:nvPicPr>
          <p:cNvPr id="3" name="Picture 2">
            <a:extLst>
              <a:ext uri="{FF2B5EF4-FFF2-40B4-BE49-F238E27FC236}">
                <a16:creationId xmlns="" xmlns:a16="http://schemas.microsoft.com/office/drawing/2014/main" id="{38C1F7FE-4F51-EC9E-360B-1FC0B929CAFE}"/>
              </a:ext>
            </a:extLst>
          </p:cNvPr>
          <p:cNvPicPr>
            <a:picLocks noChangeAspect="1"/>
          </p:cNvPicPr>
          <p:nvPr/>
        </p:nvPicPr>
        <p:blipFill>
          <a:blip r:embed="rId6"/>
          <a:stretch>
            <a:fillRect/>
          </a:stretch>
        </p:blipFill>
        <p:spPr>
          <a:xfrm>
            <a:off x="4176782" y="2639918"/>
            <a:ext cx="1509199" cy="1509199"/>
          </a:xfrm>
          <a:prstGeom prst="rect">
            <a:avLst/>
          </a:prstGeom>
          <a:effectLst>
            <a:outerShdw blurRad="50800" dist="38100" dir="2700000" algn="tl" rotWithShape="0">
              <a:prstClr val="black">
                <a:alpha val="40000"/>
              </a:prstClr>
            </a:outerShdw>
            <a:softEdge rad="12700"/>
          </a:effectLst>
        </p:spPr>
      </p:pic>
      <p:sp>
        <p:nvSpPr>
          <p:cNvPr id="4" name="TextBox 3">
            <a:extLst>
              <a:ext uri="{FF2B5EF4-FFF2-40B4-BE49-F238E27FC236}">
                <a16:creationId xmlns="" xmlns:a16="http://schemas.microsoft.com/office/drawing/2014/main" id="{39B7FE3C-1B64-B840-87C4-D98DE8C3478C}"/>
              </a:ext>
            </a:extLst>
          </p:cNvPr>
          <p:cNvSpPr txBox="1"/>
          <p:nvPr/>
        </p:nvSpPr>
        <p:spPr>
          <a:xfrm>
            <a:off x="5882397" y="2883387"/>
            <a:ext cx="2015899"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BHAVESH PANSE</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https://www.linkedin.com/in/bhavesh-panse/</a:t>
            </a:r>
          </a:p>
        </p:txBody>
      </p:sp>
      <p:pic>
        <p:nvPicPr>
          <p:cNvPr id="6" name="Picture 5">
            <a:extLst>
              <a:ext uri="{FF2B5EF4-FFF2-40B4-BE49-F238E27FC236}">
                <a16:creationId xmlns="" xmlns:a16="http://schemas.microsoft.com/office/drawing/2014/main" id="{C472467E-4D39-35C9-DC18-EE74C8C3425D}"/>
              </a:ext>
            </a:extLst>
          </p:cNvPr>
          <p:cNvPicPr>
            <a:picLocks noChangeAspect="1"/>
          </p:cNvPicPr>
          <p:nvPr/>
        </p:nvPicPr>
        <p:blipFill>
          <a:blip r:embed="rId7"/>
          <a:stretch>
            <a:fillRect/>
          </a:stretch>
        </p:blipFill>
        <p:spPr>
          <a:xfrm>
            <a:off x="4234598" y="765793"/>
            <a:ext cx="1451383" cy="1524395"/>
          </a:xfrm>
          <a:prstGeom prst="rect">
            <a:avLst/>
          </a:prstGeom>
          <a:effectLst>
            <a:outerShdw blurRad="50800" dist="38100" dir="2700000" algn="tl" rotWithShape="0">
              <a:prstClr val="black">
                <a:alpha val="40000"/>
              </a:prstClr>
            </a:outerShdw>
            <a:softEdge rad="12700"/>
          </a:effectLst>
        </p:spPr>
      </p:pic>
      <p:sp>
        <p:nvSpPr>
          <p:cNvPr id="8" name="TextBox 7">
            <a:extLst>
              <a:ext uri="{FF2B5EF4-FFF2-40B4-BE49-F238E27FC236}">
                <a16:creationId xmlns="" xmlns:a16="http://schemas.microsoft.com/office/drawing/2014/main" id="{5D92AB61-7F2D-E6A6-397F-394957AE763D}"/>
              </a:ext>
            </a:extLst>
          </p:cNvPr>
          <p:cNvSpPr txBox="1"/>
          <p:nvPr/>
        </p:nvSpPr>
        <p:spPr>
          <a:xfrm>
            <a:off x="5882397" y="846666"/>
            <a:ext cx="1904153"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MONALI SAHARE</a:t>
            </a:r>
          </a:p>
          <a:p>
            <a:r>
              <a:rPr lang="en-US" sz="1400" b="1" dirty="0">
                <a:solidFill>
                  <a:schemeClr val="accent1">
                    <a:lumMod val="75000"/>
                  </a:schemeClr>
                </a:solidFill>
                <a:latin typeface="Arial" panose="020B0604020202020204" pitchFamily="34" charset="0"/>
                <a:cs typeface="Arial" panose="020B0604020202020204" pitchFamily="34" charset="0"/>
              </a:rPr>
              <a:t>http://www.linkedin.com/in/monali-s-92a25916</a:t>
            </a:r>
          </a:p>
        </p:txBody>
      </p:sp>
      <p:pic>
        <p:nvPicPr>
          <p:cNvPr id="5" name="Picture 4">
            <a:extLst>
              <a:ext uri="{FF2B5EF4-FFF2-40B4-BE49-F238E27FC236}">
                <a16:creationId xmlns="" xmlns:a16="http://schemas.microsoft.com/office/drawing/2014/main" id="{65FEAA21-EAD4-4302-8C87-D231C9567E9D}"/>
              </a:ext>
            </a:extLst>
          </p:cNvPr>
          <p:cNvPicPr>
            <a:picLocks noChangeAspect="1"/>
          </p:cNvPicPr>
          <p:nvPr/>
        </p:nvPicPr>
        <p:blipFill>
          <a:blip r:embed="rId8"/>
          <a:stretch>
            <a:fillRect/>
          </a:stretch>
        </p:blipFill>
        <p:spPr>
          <a:xfrm>
            <a:off x="8049139" y="735381"/>
            <a:ext cx="1454788" cy="1524395"/>
          </a:xfrm>
          <a:prstGeom prst="rect">
            <a:avLst/>
          </a:prstGeom>
          <a:effectLst>
            <a:outerShdw blurRad="50800" dist="38100" dir="2700000" algn="tl" rotWithShape="0">
              <a:prstClr val="black">
                <a:alpha val="40000"/>
              </a:prstClr>
            </a:outerShdw>
            <a:softEdge rad="12700"/>
          </a:effectLst>
        </p:spPr>
      </p:pic>
      <p:sp>
        <p:nvSpPr>
          <p:cNvPr id="7" name="TextBox 6">
            <a:extLst>
              <a:ext uri="{FF2B5EF4-FFF2-40B4-BE49-F238E27FC236}">
                <a16:creationId xmlns="" xmlns:a16="http://schemas.microsoft.com/office/drawing/2014/main" id="{776AE4B9-013E-A6B0-EF13-7A17541566B3}"/>
              </a:ext>
            </a:extLst>
          </p:cNvPr>
          <p:cNvSpPr txBox="1"/>
          <p:nvPr/>
        </p:nvSpPr>
        <p:spPr>
          <a:xfrm>
            <a:off x="9763109" y="824128"/>
            <a:ext cx="1960461"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NAIKOTI ARIKA</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https://www.linkedin.com/in/naikoti-arika-9110b322b/</a:t>
            </a:r>
          </a:p>
        </p:txBody>
      </p:sp>
      <p:pic>
        <p:nvPicPr>
          <p:cNvPr id="9" name="Picture 8">
            <a:extLst>
              <a:ext uri="{FF2B5EF4-FFF2-40B4-BE49-F238E27FC236}">
                <a16:creationId xmlns="" xmlns:a16="http://schemas.microsoft.com/office/drawing/2014/main" id="{0E67C8E7-145F-A42A-28A7-F0C403C5295F}"/>
              </a:ext>
            </a:extLst>
          </p:cNvPr>
          <p:cNvPicPr>
            <a:picLocks noChangeAspect="1"/>
          </p:cNvPicPr>
          <p:nvPr/>
        </p:nvPicPr>
        <p:blipFill rotWithShape="1">
          <a:blip r:embed="rId9"/>
          <a:srcRect t="16953" b="18714"/>
          <a:stretch/>
        </p:blipFill>
        <p:spPr>
          <a:xfrm>
            <a:off x="318755" y="2655217"/>
            <a:ext cx="1552685" cy="1498909"/>
          </a:xfrm>
          <a:prstGeom prst="rect">
            <a:avLst/>
          </a:prstGeom>
          <a:effectLst>
            <a:outerShdw blurRad="50800" dist="38100" dir="2700000" algn="tl" rotWithShape="0">
              <a:prstClr val="black">
                <a:alpha val="40000"/>
              </a:prstClr>
            </a:outerShdw>
            <a:softEdge rad="12700"/>
          </a:effectLst>
        </p:spPr>
      </p:pic>
      <p:sp>
        <p:nvSpPr>
          <p:cNvPr id="10" name="TextBox 9">
            <a:extLst>
              <a:ext uri="{FF2B5EF4-FFF2-40B4-BE49-F238E27FC236}">
                <a16:creationId xmlns="" xmlns:a16="http://schemas.microsoft.com/office/drawing/2014/main" id="{DE2A033C-4CCC-6AED-4ABF-EF2490AF58AA}"/>
              </a:ext>
            </a:extLst>
          </p:cNvPr>
          <p:cNvSpPr txBox="1"/>
          <p:nvPr/>
        </p:nvSpPr>
        <p:spPr>
          <a:xfrm>
            <a:off x="2002046" y="2833783"/>
            <a:ext cx="2036136" cy="123110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SHUBHAM S DANDEKAR</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https://www.linkedin.com/in/shubham-dandekar-a959b41b0</a:t>
            </a:r>
          </a:p>
        </p:txBody>
      </p:sp>
      <p:pic>
        <p:nvPicPr>
          <p:cNvPr id="11" name="Picture 10">
            <a:extLst>
              <a:ext uri="{FF2B5EF4-FFF2-40B4-BE49-F238E27FC236}">
                <a16:creationId xmlns="" xmlns:a16="http://schemas.microsoft.com/office/drawing/2014/main" id="{60F921C6-DF3F-8BA5-47FE-BE3C855F2EF4}"/>
              </a:ext>
            </a:extLst>
          </p:cNvPr>
          <p:cNvPicPr>
            <a:picLocks noChangeAspect="1"/>
          </p:cNvPicPr>
          <p:nvPr/>
        </p:nvPicPr>
        <p:blipFill>
          <a:blip r:embed="rId10"/>
          <a:stretch>
            <a:fillRect/>
          </a:stretch>
        </p:blipFill>
        <p:spPr>
          <a:xfrm>
            <a:off x="8049139" y="2562341"/>
            <a:ext cx="1620983" cy="1620983"/>
          </a:xfrm>
          <a:prstGeom prst="rect">
            <a:avLst/>
          </a:prstGeom>
        </p:spPr>
      </p:pic>
      <p:sp>
        <p:nvSpPr>
          <p:cNvPr id="12" name="TextBox 11">
            <a:extLst>
              <a:ext uri="{FF2B5EF4-FFF2-40B4-BE49-F238E27FC236}">
                <a16:creationId xmlns="" xmlns:a16="http://schemas.microsoft.com/office/drawing/2014/main" id="{38580E0D-E493-E17A-9A80-95336F6B12ED}"/>
              </a:ext>
            </a:extLst>
          </p:cNvPr>
          <p:cNvSpPr txBox="1"/>
          <p:nvPr/>
        </p:nvSpPr>
        <p:spPr>
          <a:xfrm>
            <a:off x="9789867" y="2864381"/>
            <a:ext cx="1960462"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ADITI NATH</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https://www.linkedin.com/in/aditi-nath-81a60b226</a:t>
            </a:r>
          </a:p>
        </p:txBody>
      </p:sp>
      <p:pic>
        <p:nvPicPr>
          <p:cNvPr id="2" name="Picture 1">
            <a:extLst>
              <a:ext uri="{FF2B5EF4-FFF2-40B4-BE49-F238E27FC236}">
                <a16:creationId xmlns="" xmlns:a16="http://schemas.microsoft.com/office/drawing/2014/main" id="{8350EA14-7A68-FDB0-8502-DB4D2FAD65B2}"/>
              </a:ext>
            </a:extLst>
          </p:cNvPr>
          <p:cNvPicPr>
            <a:picLocks noChangeAspect="1"/>
          </p:cNvPicPr>
          <p:nvPr/>
        </p:nvPicPr>
        <p:blipFill>
          <a:blip r:embed="rId11"/>
          <a:stretch>
            <a:fillRect/>
          </a:stretch>
        </p:blipFill>
        <p:spPr>
          <a:xfrm>
            <a:off x="377791" y="4500083"/>
            <a:ext cx="1493649" cy="1493649"/>
          </a:xfrm>
          <a:prstGeom prst="rect">
            <a:avLst/>
          </a:prstGeom>
        </p:spPr>
      </p:pic>
      <p:sp>
        <p:nvSpPr>
          <p:cNvPr id="28" name="TextBox 27">
            <a:extLst>
              <a:ext uri="{FF2B5EF4-FFF2-40B4-BE49-F238E27FC236}">
                <a16:creationId xmlns="" xmlns:a16="http://schemas.microsoft.com/office/drawing/2014/main" id="{27B7B349-2565-58B5-0620-5FC868EC12BC}"/>
              </a:ext>
            </a:extLst>
          </p:cNvPr>
          <p:cNvSpPr txBox="1"/>
          <p:nvPr/>
        </p:nvSpPr>
        <p:spPr>
          <a:xfrm>
            <a:off x="2002046" y="4653470"/>
            <a:ext cx="2036136"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BINDUSHREE S.</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https://www.linkedin.com/in/bindushree-s-b32410172</a:t>
            </a:r>
          </a:p>
        </p:txBody>
      </p:sp>
      <p:pic>
        <p:nvPicPr>
          <p:cNvPr id="14" name="Picture 13">
            <a:extLst>
              <a:ext uri="{FF2B5EF4-FFF2-40B4-BE49-F238E27FC236}">
                <a16:creationId xmlns="" xmlns:a16="http://schemas.microsoft.com/office/drawing/2014/main" id="{FA02363E-9131-2B93-4C25-CCA34C9BCF1A}"/>
              </a:ext>
            </a:extLst>
          </p:cNvPr>
          <p:cNvPicPr>
            <a:picLocks noChangeAspect="1"/>
          </p:cNvPicPr>
          <p:nvPr/>
        </p:nvPicPr>
        <p:blipFill>
          <a:blip r:embed="rId12"/>
          <a:stretch>
            <a:fillRect/>
          </a:stretch>
        </p:blipFill>
        <p:spPr>
          <a:xfrm>
            <a:off x="4176782" y="4488202"/>
            <a:ext cx="1552685" cy="1620983"/>
          </a:xfrm>
          <a:prstGeom prst="rect">
            <a:avLst/>
          </a:prstGeom>
        </p:spPr>
      </p:pic>
      <p:sp>
        <p:nvSpPr>
          <p:cNvPr id="15" name="TextBox 14">
            <a:extLst>
              <a:ext uri="{FF2B5EF4-FFF2-40B4-BE49-F238E27FC236}">
                <a16:creationId xmlns="" xmlns:a16="http://schemas.microsoft.com/office/drawing/2014/main" id="{BB899BA4-070D-462B-1636-93D36E155BF5}"/>
              </a:ext>
            </a:extLst>
          </p:cNvPr>
          <p:cNvSpPr txBox="1"/>
          <p:nvPr/>
        </p:nvSpPr>
        <p:spPr>
          <a:xfrm>
            <a:off x="5882397" y="4681931"/>
            <a:ext cx="1904153" cy="769441"/>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SHERNI SINGH</a:t>
            </a:r>
          </a:p>
          <a:p>
            <a:r>
              <a:rPr lang="en-US" sz="1400" b="1" dirty="0">
                <a:solidFill>
                  <a:schemeClr val="accent1">
                    <a:lumMod val="75000"/>
                  </a:schemeClr>
                </a:solidFill>
                <a:latin typeface="Arial" panose="020B0604020202020204" pitchFamily="34" charset="0"/>
                <a:cs typeface="Arial" panose="020B0604020202020204" pitchFamily="34" charset="0"/>
              </a:rPr>
              <a:t>http://www.linkedin.com/in/ssingh933</a:t>
            </a:r>
          </a:p>
        </p:txBody>
      </p:sp>
      <p:pic>
        <p:nvPicPr>
          <p:cNvPr id="16" name="Picture 15">
            <a:extLst>
              <a:ext uri="{FF2B5EF4-FFF2-40B4-BE49-F238E27FC236}">
                <a16:creationId xmlns="" xmlns:a16="http://schemas.microsoft.com/office/drawing/2014/main" id="{1D04F536-F614-4808-2761-C904E971005E}"/>
              </a:ext>
            </a:extLst>
          </p:cNvPr>
          <p:cNvPicPr>
            <a:picLocks noChangeAspect="1"/>
          </p:cNvPicPr>
          <p:nvPr/>
        </p:nvPicPr>
        <p:blipFill>
          <a:blip r:embed="rId13"/>
          <a:stretch>
            <a:fillRect/>
          </a:stretch>
        </p:blipFill>
        <p:spPr>
          <a:xfrm>
            <a:off x="8049139" y="4500083"/>
            <a:ext cx="1553266" cy="1524395"/>
          </a:xfrm>
          <a:prstGeom prst="rect">
            <a:avLst/>
          </a:prstGeom>
        </p:spPr>
      </p:pic>
      <p:sp>
        <p:nvSpPr>
          <p:cNvPr id="33" name="TextBox 32">
            <a:extLst>
              <a:ext uri="{FF2B5EF4-FFF2-40B4-BE49-F238E27FC236}">
                <a16:creationId xmlns="" xmlns:a16="http://schemas.microsoft.com/office/drawing/2014/main" id="{62D420F2-DB1A-B89E-6D8A-172A6D65DCF2}"/>
              </a:ext>
            </a:extLst>
          </p:cNvPr>
          <p:cNvSpPr txBox="1"/>
          <p:nvPr/>
        </p:nvSpPr>
        <p:spPr>
          <a:xfrm>
            <a:off x="9763109" y="4639101"/>
            <a:ext cx="1866438" cy="120032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SRINITHI S.</a:t>
            </a:r>
          </a:p>
          <a:p>
            <a:r>
              <a:rPr lang="en-US" sz="1400" b="1" dirty="0">
                <a:solidFill>
                  <a:schemeClr val="accent1">
                    <a:lumMod val="75000"/>
                  </a:schemeClr>
                </a:solidFill>
                <a:latin typeface="Arial" panose="020B0604020202020204" pitchFamily="34" charset="0"/>
                <a:cs typeface="Arial" panose="020B0604020202020204" pitchFamily="34" charset="0"/>
              </a:rPr>
              <a:t>http://www.linkedin.com/in/srinithi-sathishkumar-9711a7216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Google Shape;416;p57"/>
          <p:cNvSpPr txBox="1"/>
          <p:nvPr/>
        </p:nvSpPr>
        <p:spPr>
          <a:xfrm>
            <a:off x="2031490" y="5942093"/>
            <a:ext cx="8391368" cy="461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900">
                <a:latin typeface="Times New Roman"/>
                <a:ea typeface="Times New Roman"/>
                <a:cs typeface="Times New Roman"/>
                <a:sym typeface="Times New Roman"/>
              </a:defRPr>
            </a:pPr>
            <a:r>
              <a:rPr dirty="0"/>
              <a:t> </a:t>
            </a:r>
            <a:r>
              <a:rPr sz="2400" b="1" dirty="0"/>
              <a:t>Network URL</a:t>
            </a:r>
            <a:r>
              <a:rPr sz="2400" dirty="0"/>
              <a:t>: </a:t>
            </a:r>
            <a:r>
              <a:rPr sz="2400" u="sng" dirty="0">
                <a:solidFill>
                  <a:schemeClr val="accent1">
                    <a:lumMod val="50000"/>
                  </a:schemeClr>
                </a:solidFill>
              </a:rPr>
              <a:t>https://medical-sample-streamline.herokuapp.com/</a:t>
            </a:r>
          </a:p>
        </p:txBody>
      </p:sp>
      <p:sp>
        <p:nvSpPr>
          <p:cNvPr id="348" name="Google Shape;417;p57"/>
          <p:cNvSpPr txBox="1"/>
          <p:nvPr/>
        </p:nvSpPr>
        <p:spPr>
          <a:xfrm>
            <a:off x="905188" y="5196047"/>
            <a:ext cx="10248350" cy="830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800" b="1">
                <a:latin typeface="Times New Roman"/>
                <a:ea typeface="Times New Roman"/>
                <a:cs typeface="Times New Roman"/>
                <a:sym typeface="Times New Roman"/>
              </a:defRPr>
            </a:pPr>
            <a:r>
              <a:rPr sz="2400" dirty="0"/>
              <a:t>DEPLOYMENT LINK FOR Medical Sample Collection Process Streamline APP</a:t>
            </a:r>
          </a:p>
        </p:txBody>
      </p:sp>
      <p:pic>
        <p:nvPicPr>
          <p:cNvPr id="349" name="Google Shape;418;p57" descr="Google Shape;418;p57"/>
          <p:cNvPicPr>
            <a:picLocks noChangeAspect="1"/>
          </p:cNvPicPr>
          <p:nvPr/>
        </p:nvPicPr>
        <p:blipFill>
          <a:blip r:embed="rId2"/>
          <a:stretch>
            <a:fillRect/>
          </a:stretch>
        </p:blipFill>
        <p:spPr>
          <a:xfrm>
            <a:off x="10734598" y="6404512"/>
            <a:ext cx="1390808" cy="453490"/>
          </a:xfrm>
          <a:prstGeom prst="rect">
            <a:avLst/>
          </a:prstGeom>
          <a:ln w="12700">
            <a:miter lim="400000"/>
          </a:ln>
        </p:spPr>
      </p:pic>
      <p:sp>
        <p:nvSpPr>
          <p:cNvPr id="350" name="Google Shape;419;p57"/>
          <p:cNvSpPr/>
          <p:nvPr/>
        </p:nvSpPr>
        <p:spPr>
          <a:xfrm flipV="1">
            <a:off x="1" y="6582312"/>
            <a:ext cx="10524813" cy="2924"/>
          </a:xfrm>
          <a:prstGeom prst="line">
            <a:avLst/>
          </a:prstGeom>
          <a:ln>
            <a:solidFill>
              <a:srgbClr val="4A7DBA"/>
            </a:solidFill>
          </a:ln>
        </p:spPr>
        <p:txBody>
          <a:bodyPr lIns="45719" rIns="45719"/>
          <a:lstStyle/>
          <a:p>
            <a:endParaRPr/>
          </a:p>
        </p:txBody>
      </p:sp>
      <p:sp>
        <p:nvSpPr>
          <p:cNvPr id="351" name="Google Shape;420;p57"/>
          <p:cNvSpPr txBox="1"/>
          <p:nvPr/>
        </p:nvSpPr>
        <p:spPr>
          <a:xfrm>
            <a:off x="1168795" y="716101"/>
            <a:ext cx="9854409" cy="54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3200" b="1">
                <a:latin typeface="Times New Roman"/>
                <a:ea typeface="Times New Roman"/>
                <a:cs typeface="Times New Roman"/>
                <a:sym typeface="Times New Roman"/>
              </a:defRPr>
            </a:lvl1pPr>
          </a:lstStyle>
          <a:p>
            <a:r>
              <a:rPr dirty="0"/>
              <a:t>Steps for deployment on Heroku using Flask</a:t>
            </a:r>
          </a:p>
        </p:txBody>
      </p:sp>
      <p:sp>
        <p:nvSpPr>
          <p:cNvPr id="352" name="Google Shape;421;p57"/>
          <p:cNvSpPr txBox="1"/>
          <p:nvPr/>
        </p:nvSpPr>
        <p:spPr>
          <a:xfrm>
            <a:off x="771212" y="1260138"/>
            <a:ext cx="10771214" cy="373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marL="171450" indent="-28575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dirty="0"/>
              <a:t> </a:t>
            </a:r>
            <a:r>
              <a:rPr sz="2000" dirty="0"/>
              <a:t>Create ML model and save it using pickle</a:t>
            </a:r>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Create Flask files for U</a:t>
            </a:r>
            <a:r>
              <a:rPr lang="en-US" sz="2000" dirty="0"/>
              <a:t>I</a:t>
            </a:r>
            <a:r>
              <a:rPr sz="2000" dirty="0"/>
              <a:t> and python main file (app.py) that can unpickle the machin</a:t>
            </a:r>
            <a:r>
              <a:rPr lang="en-US" sz="2000" dirty="0"/>
              <a:t>e </a:t>
            </a:r>
            <a:r>
              <a:rPr sz="2000" dirty="0"/>
              <a:t>learnin</a:t>
            </a:r>
            <a:r>
              <a:rPr lang="en-US" sz="2000" dirty="0"/>
              <a:t>g </a:t>
            </a:r>
            <a:r>
              <a:rPr sz="2000" dirty="0"/>
              <a:t>model from step 1 for predictions</a:t>
            </a:r>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 Create requirements. txt with all python dependenci</a:t>
            </a:r>
            <a:r>
              <a:rPr lang="en-US" sz="2000" dirty="0"/>
              <a:t>es.</a:t>
            </a:r>
            <a:endParaRPr sz="2000" dirty="0"/>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 Create Procfile to run Flask app</a:t>
            </a:r>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 Commit files from Step 1, 2. 3 &amp; 4 in the Git</a:t>
            </a:r>
            <a:r>
              <a:rPr lang="en-US" sz="2000" dirty="0"/>
              <a:t>H</a:t>
            </a:r>
            <a:r>
              <a:rPr sz="2000" dirty="0"/>
              <a:t>ub repo</a:t>
            </a:r>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 Create account/Login on Heroku, create an app, connect with Git</a:t>
            </a:r>
            <a:r>
              <a:rPr lang="en-US" sz="2000" dirty="0"/>
              <a:t>H</a:t>
            </a:r>
            <a:r>
              <a:rPr sz="2000" dirty="0"/>
              <a:t>ub repo, and select branch</a:t>
            </a:r>
          </a:p>
          <a:p>
            <a:pPr marL="228600" indent="-342900">
              <a:lnSpc>
                <a:spcPct val="150000"/>
              </a:lnSpc>
              <a:buClr>
                <a:srgbClr val="000000"/>
              </a:buClr>
              <a:buSzPts val="1800"/>
              <a:buFont typeface="Wingdings" panose="05000000000000000000" pitchFamily="2" charset="2"/>
              <a:buChar char="q"/>
              <a:defRPr sz="1800">
                <a:latin typeface="Times New Roman"/>
                <a:ea typeface="Times New Roman"/>
                <a:cs typeface="Times New Roman"/>
                <a:sym typeface="Times New Roman"/>
              </a:defRPr>
            </a:pPr>
            <a:r>
              <a:rPr sz="2000" dirty="0"/>
              <a:t> Select manual deploy on Heroku</a:t>
            </a:r>
          </a:p>
        </p:txBody>
      </p:sp>
      <p:pic>
        <p:nvPicPr>
          <p:cNvPr id="353" name="Google Shape;422;p57" descr="Google Shape;422;p57"/>
          <p:cNvPicPr>
            <a:picLocks noChangeAspect="1"/>
          </p:cNvPicPr>
          <p:nvPr/>
        </p:nvPicPr>
        <p:blipFill>
          <a:blip r:embed="rId3"/>
          <a:stretch>
            <a:fillRect/>
          </a:stretch>
        </p:blipFill>
        <p:spPr>
          <a:xfrm>
            <a:off x="10668000" y="0"/>
            <a:ext cx="1524000" cy="560376"/>
          </a:xfrm>
          <a:prstGeom prst="rect">
            <a:avLst/>
          </a:prstGeom>
          <a:ln w="12700">
            <a:miter lim="400000"/>
          </a:ln>
        </p:spPr>
      </p:pic>
      <p:sp>
        <p:nvSpPr>
          <p:cNvPr id="9" name="Google Shape;394;p34">
            <a:extLst>
              <a:ext uri="{FF2B5EF4-FFF2-40B4-BE49-F238E27FC236}">
                <a16:creationId xmlns="" xmlns:a16="http://schemas.microsoft.com/office/drawing/2014/main" id="{1ABA0B6C-13FC-CCB7-16B6-F0D46A900350}"/>
              </a:ext>
            </a:extLst>
          </p:cNvPr>
          <p:cNvSpPr txBox="1">
            <a:spLocks/>
          </p:cNvSpPr>
          <p:nvPr/>
        </p:nvSpPr>
        <p:spPr>
          <a:xfrm>
            <a:off x="9212" y="1"/>
            <a:ext cx="10658788" cy="535493"/>
          </a:xfrm>
          <a:prstGeom prst="rect">
            <a:avLst/>
          </a:prstGeom>
          <a:solidFill>
            <a:srgbClr val="A5A5A5"/>
          </a:solidFill>
        </p:spPr>
        <p:txBody>
          <a:bodyPr/>
          <a:lstStyle>
            <a:lvl1pPr marL="0" marR="0" indent="0" algn="ctr" defTabSz="905255" rtl="0" latinLnBrk="0">
              <a:lnSpc>
                <a:spcPct val="100000"/>
              </a:lnSpc>
              <a:spcBef>
                <a:spcPts val="0"/>
              </a:spcBef>
              <a:spcAft>
                <a:spcPts val="0"/>
              </a:spcAft>
              <a:buClrTx/>
              <a:buSzTx/>
              <a:buFontTx/>
              <a:buNone/>
              <a:tabLst/>
              <a:defRPr sz="3168" b="1" i="0" u="none" strike="noStrike" cap="none" spc="0" baseline="0">
                <a:solidFill>
                  <a:srgbClr val="000000"/>
                </a:solidFill>
                <a:uFillTx/>
                <a:latin typeface="Times New Roman"/>
                <a:ea typeface="Times New Roman"/>
                <a:cs typeface="Times New Roman"/>
                <a:sym typeface="Times New Roman"/>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a:lstStyle>
          <a:p>
            <a:pPr algn="l" hangingPunct="1"/>
            <a:r>
              <a:rPr lang="en-US" dirty="0"/>
              <a:t>MODEL DEPLOYMENT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p:nvPr/>
        </p:nvSpPr>
        <p:spPr>
          <a:xfrm>
            <a:off x="252221" y="2381966"/>
            <a:ext cx="3715267" cy="172735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Outputs of</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Universal Sentence Encoder:</a:t>
            </a:r>
            <a:endParaRPr sz="1400" b="0" i="0" u="none" strike="noStrike" cap="none">
              <a:solidFill>
                <a:srgbClr val="000000"/>
              </a:solidFill>
              <a:latin typeface="Arial"/>
              <a:ea typeface="Arial"/>
              <a:cs typeface="Arial"/>
              <a:sym typeface="Arial"/>
            </a:endParaRPr>
          </a:p>
        </p:txBody>
      </p:sp>
      <p:sp>
        <p:nvSpPr>
          <p:cNvPr id="383" name="Google Shape;383;p39"/>
          <p:cNvSpPr txBox="1">
            <a:spLocks noGrp="1"/>
          </p:cNvSpPr>
          <p:nvPr>
            <p:ph type="title"/>
          </p:nvPr>
        </p:nvSpPr>
        <p:spPr>
          <a:xfrm>
            <a:off x="9213" y="-10146"/>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OUTPUTS OF THE DEPLOYED MODEL</a:t>
            </a:r>
            <a:endParaRPr/>
          </a:p>
        </p:txBody>
      </p:sp>
      <p:pic>
        <p:nvPicPr>
          <p:cNvPr id="384" name="Google Shape;384;p39"/>
          <p:cNvPicPr preferRelativeResize="0"/>
          <p:nvPr/>
        </p:nvPicPr>
        <p:blipFill rotWithShape="1">
          <a:blip r:embed="rId3">
            <a:alphaModFix/>
          </a:blip>
          <a:srcRect/>
          <a:stretch/>
        </p:blipFill>
        <p:spPr>
          <a:xfrm>
            <a:off x="10663003" y="6356636"/>
            <a:ext cx="1390807" cy="497393"/>
          </a:xfrm>
          <a:prstGeom prst="rect">
            <a:avLst/>
          </a:prstGeom>
          <a:noFill/>
          <a:ln>
            <a:noFill/>
          </a:ln>
        </p:spPr>
      </p:pic>
      <p:cxnSp>
        <p:nvCxnSpPr>
          <p:cNvPr id="385" name="Google Shape;385;p39"/>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7" name="Google Shape;92;p2">
            <a:extLst>
              <a:ext uri="{FF2B5EF4-FFF2-40B4-BE49-F238E27FC236}">
                <a16:creationId xmlns="" xmlns:a16="http://schemas.microsoft.com/office/drawing/2014/main" id="{7B24F146-4C7F-5285-C5BB-1DCA6CC26928}"/>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3" name="Picture 2">
            <a:extLst>
              <a:ext uri="{FF2B5EF4-FFF2-40B4-BE49-F238E27FC236}">
                <a16:creationId xmlns="" xmlns:a16="http://schemas.microsoft.com/office/drawing/2014/main" id="{1FF3BCE5-9CC6-CC65-2829-82B21EFA0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8762" y="800720"/>
            <a:ext cx="6849431" cy="5506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8"/>
          <p:cNvSpPr txBox="1"/>
          <p:nvPr/>
        </p:nvSpPr>
        <p:spPr>
          <a:xfrm>
            <a:off x="252221" y="2381966"/>
            <a:ext cx="3715267" cy="172735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Outputs of</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Universal Sentence Encoder:</a:t>
            </a:r>
            <a:endParaRPr sz="1400" b="0" i="0" u="none" strike="noStrike" cap="none">
              <a:solidFill>
                <a:srgbClr val="000000"/>
              </a:solidFill>
              <a:latin typeface="Arial"/>
              <a:ea typeface="Arial"/>
              <a:cs typeface="Arial"/>
              <a:sym typeface="Arial"/>
            </a:endParaRPr>
          </a:p>
        </p:txBody>
      </p:sp>
      <p:sp>
        <p:nvSpPr>
          <p:cNvPr id="392" name="Google Shape;392;p58"/>
          <p:cNvSpPr txBox="1">
            <a:spLocks noGrp="1"/>
          </p:cNvSpPr>
          <p:nvPr>
            <p:ph type="title"/>
          </p:nvPr>
        </p:nvSpPr>
        <p:spPr>
          <a:xfrm>
            <a:off x="1" y="3670"/>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OUTPUTS OF THE DEPLOYED MODEL</a:t>
            </a:r>
            <a:endParaRPr/>
          </a:p>
        </p:txBody>
      </p:sp>
      <p:pic>
        <p:nvPicPr>
          <p:cNvPr id="393" name="Google Shape;393;p58"/>
          <p:cNvPicPr preferRelativeResize="0"/>
          <p:nvPr/>
        </p:nvPicPr>
        <p:blipFill rotWithShape="1">
          <a:blip r:embed="rId3">
            <a:alphaModFix/>
          </a:blip>
          <a:srcRect/>
          <a:stretch/>
        </p:blipFill>
        <p:spPr>
          <a:xfrm>
            <a:off x="10663003" y="6356636"/>
            <a:ext cx="1390807" cy="497393"/>
          </a:xfrm>
          <a:prstGeom prst="rect">
            <a:avLst/>
          </a:prstGeom>
          <a:noFill/>
          <a:ln>
            <a:noFill/>
          </a:ln>
        </p:spPr>
      </p:pic>
      <p:cxnSp>
        <p:nvCxnSpPr>
          <p:cNvPr id="394" name="Google Shape;394;p58"/>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7" name="Google Shape;92;p2">
            <a:extLst>
              <a:ext uri="{FF2B5EF4-FFF2-40B4-BE49-F238E27FC236}">
                <a16:creationId xmlns="" xmlns:a16="http://schemas.microsoft.com/office/drawing/2014/main" id="{F9795F31-A0F4-8324-4E85-216D25438441}"/>
              </a:ext>
            </a:extLst>
          </p:cNvPr>
          <p:cNvPicPr preferRelativeResize="0"/>
          <p:nvPr/>
        </p:nvPicPr>
        <p:blipFill rotWithShape="1">
          <a:blip r:embed="rId4">
            <a:alphaModFix/>
          </a:blip>
          <a:srcRect/>
          <a:stretch/>
        </p:blipFill>
        <p:spPr>
          <a:xfrm>
            <a:off x="10668003" y="0"/>
            <a:ext cx="1523996" cy="535490"/>
          </a:xfrm>
          <a:prstGeom prst="rect">
            <a:avLst/>
          </a:prstGeom>
          <a:noFill/>
          <a:ln>
            <a:noFill/>
          </a:ln>
        </p:spPr>
      </p:pic>
      <p:pic>
        <p:nvPicPr>
          <p:cNvPr id="3" name="Picture 2">
            <a:extLst>
              <a:ext uri="{FF2B5EF4-FFF2-40B4-BE49-F238E27FC236}">
                <a16:creationId xmlns="" xmlns:a16="http://schemas.microsoft.com/office/drawing/2014/main" id="{E5529A2D-962B-94BF-A9F1-5ECD1DAF1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055" y="831335"/>
            <a:ext cx="6071890" cy="55253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447;p59"/>
          <p:cNvSpPr txBox="1">
            <a:spLocks noGrp="1"/>
          </p:cNvSpPr>
          <p:nvPr>
            <p:ph type="title"/>
          </p:nvPr>
        </p:nvSpPr>
        <p:spPr>
          <a:xfrm>
            <a:off x="9212" y="1"/>
            <a:ext cx="12182790" cy="535493"/>
          </a:xfrm>
          <a:prstGeom prst="rect">
            <a:avLst/>
          </a:prstGeom>
          <a:solidFill>
            <a:srgbClr val="A5A5A5"/>
          </a:solidFill>
        </p:spPr>
        <p:txBody>
          <a:bodyPr/>
          <a:lstStyle>
            <a:lvl1pPr defTabSz="905255">
              <a:defRPr sz="3168" b="1">
                <a:latin typeface="Times New Roman"/>
                <a:ea typeface="Times New Roman"/>
                <a:cs typeface="Times New Roman"/>
                <a:sym typeface="Times New Roman"/>
              </a:defRPr>
            </a:lvl1pPr>
          </a:lstStyle>
          <a:p>
            <a:r>
              <a:t>FUTURE SCOPE </a:t>
            </a:r>
          </a:p>
        </p:txBody>
      </p:sp>
      <p:sp>
        <p:nvSpPr>
          <p:cNvPr id="370" name="Google Shape;448;p59"/>
          <p:cNvSpPr txBox="1"/>
          <p:nvPr/>
        </p:nvSpPr>
        <p:spPr>
          <a:xfrm>
            <a:off x="680256" y="1050545"/>
            <a:ext cx="10678150" cy="2246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marL="342900" indent="-342900" algn="just">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In coming years, we can try applying data independent system</a:t>
            </a:r>
            <a:r>
              <a:rPr lang="en-US" sz="2000" dirty="0"/>
              <a:t>.</a:t>
            </a:r>
            <a:r>
              <a:rPr sz="2000" dirty="0"/>
              <a:t> i.e. whatever be the format, our system should work with same accuracy.</a:t>
            </a:r>
          </a:p>
          <a:p>
            <a:pPr marL="342900" indent="-342900" algn="just">
              <a:buFont typeface="Wingdings" panose="05000000000000000000" pitchFamily="2" charset="2"/>
              <a:buChar char="v"/>
              <a:defRPr sz="1800">
                <a:latin typeface="Times New Roman"/>
                <a:ea typeface="Times New Roman"/>
                <a:cs typeface="Times New Roman"/>
                <a:sym typeface="Times New Roman"/>
              </a:defRPr>
            </a:pPr>
            <a:endParaRPr sz="2000" dirty="0"/>
          </a:p>
          <a:p>
            <a:pPr marL="342900" indent="-342900" algn="just">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It has a vast extension in future and can be actualized and interfaced with flexible and multi skilled application.</a:t>
            </a:r>
          </a:p>
          <a:p>
            <a:pPr algn="just">
              <a:defRPr sz="1800">
                <a:latin typeface="Times New Roman"/>
                <a:ea typeface="Times New Roman"/>
                <a:cs typeface="Times New Roman"/>
                <a:sym typeface="Times New Roman"/>
              </a:defRPr>
            </a:pPr>
            <a:endParaRPr sz="2000" dirty="0"/>
          </a:p>
          <a:p>
            <a:pPr marL="342900" indent="-342900" algn="just">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In future, there will be </a:t>
            </a:r>
            <a:r>
              <a:rPr lang="en-US" sz="2000" dirty="0"/>
              <a:t>three</a:t>
            </a:r>
            <a:r>
              <a:rPr sz="2000" dirty="0"/>
              <a:t> problems solved by this application</a:t>
            </a:r>
            <a:r>
              <a:rPr lang="en-US" sz="2000" dirty="0"/>
              <a:t>:-</a:t>
            </a:r>
          </a:p>
        </p:txBody>
      </p:sp>
      <p:pic>
        <p:nvPicPr>
          <p:cNvPr id="371" name="Google Shape;449;p59" descr="Google Shape;449;p59"/>
          <p:cNvPicPr>
            <a:picLocks noChangeAspect="1"/>
          </p:cNvPicPr>
          <p:nvPr/>
        </p:nvPicPr>
        <p:blipFill>
          <a:blip r:embed="rId2"/>
          <a:stretch>
            <a:fillRect/>
          </a:stretch>
        </p:blipFill>
        <p:spPr>
          <a:xfrm>
            <a:off x="10663002" y="6356636"/>
            <a:ext cx="1390808" cy="497394"/>
          </a:xfrm>
          <a:prstGeom prst="rect">
            <a:avLst/>
          </a:prstGeom>
          <a:ln w="12700">
            <a:miter lim="400000"/>
          </a:ln>
        </p:spPr>
      </p:pic>
      <p:sp>
        <p:nvSpPr>
          <p:cNvPr id="372" name="Google Shape;450;p59"/>
          <p:cNvSpPr/>
          <p:nvPr/>
        </p:nvSpPr>
        <p:spPr>
          <a:xfrm flipV="1">
            <a:off x="1" y="6582312"/>
            <a:ext cx="10524813" cy="2924"/>
          </a:xfrm>
          <a:prstGeom prst="line">
            <a:avLst/>
          </a:prstGeom>
          <a:ln>
            <a:solidFill>
              <a:srgbClr val="4A7DBA"/>
            </a:solidFill>
          </a:ln>
        </p:spPr>
        <p:txBody>
          <a:bodyPr lIns="45719" rIns="45719"/>
          <a:lstStyle/>
          <a:p>
            <a:endParaRPr/>
          </a:p>
        </p:txBody>
      </p:sp>
      <p:pic>
        <p:nvPicPr>
          <p:cNvPr id="373" name="Google Shape;451;p59" descr="Google Shape;451;p59"/>
          <p:cNvPicPr>
            <a:picLocks noChangeAspect="1"/>
          </p:cNvPicPr>
          <p:nvPr/>
        </p:nvPicPr>
        <p:blipFill>
          <a:blip r:embed="rId3"/>
          <a:stretch>
            <a:fillRect/>
          </a:stretch>
        </p:blipFill>
        <p:spPr>
          <a:xfrm>
            <a:off x="10668000" y="0"/>
            <a:ext cx="1524000" cy="560376"/>
          </a:xfrm>
          <a:prstGeom prst="rect">
            <a:avLst/>
          </a:prstGeom>
          <a:ln w="12700">
            <a:miter lim="400000"/>
          </a:ln>
        </p:spPr>
      </p:pic>
      <p:sp>
        <p:nvSpPr>
          <p:cNvPr id="2" name="TextBox 1">
            <a:extLst>
              <a:ext uri="{FF2B5EF4-FFF2-40B4-BE49-F238E27FC236}">
                <a16:creationId xmlns="" xmlns:a16="http://schemas.microsoft.com/office/drawing/2014/main" id="{1DB3D440-C02E-620E-26F7-62014098FD9E}"/>
              </a:ext>
            </a:extLst>
          </p:cNvPr>
          <p:cNvSpPr txBox="1"/>
          <p:nvPr/>
        </p:nvSpPr>
        <p:spPr>
          <a:xfrm>
            <a:off x="1019771" y="3297271"/>
            <a:ext cx="10152458" cy="2831544"/>
          </a:xfrm>
          <a:prstGeom prst="rect">
            <a:avLst/>
          </a:prstGeom>
          <a:noFill/>
        </p:spPr>
        <p:txBody>
          <a:bodyPr wrap="square" rtlCol="0">
            <a:spAutoFit/>
          </a:bodyPr>
          <a:lstStyle/>
          <a:p>
            <a:pPr algn="just">
              <a:buClr>
                <a:srgbClr val="000000"/>
              </a:buClr>
              <a:buSzPts val="1800"/>
              <a:defRPr sz="1800">
                <a:latin typeface="Times New Roman"/>
                <a:ea typeface="Times New Roman"/>
                <a:cs typeface="Times New Roman"/>
                <a:sym typeface="Times New Roman"/>
              </a:defRPr>
            </a:pPr>
            <a:r>
              <a:rPr lang="en-US" sz="2000" dirty="0"/>
              <a:t>- One thing is by knowing the majority of tests taken by patients we can consider some statistics</a:t>
            </a:r>
          </a:p>
          <a:p>
            <a:pPr algn="just">
              <a:buClr>
                <a:srgbClr val="000000"/>
              </a:buClr>
              <a:buSzPts val="1800"/>
              <a:defRPr sz="1800">
                <a:latin typeface="Times New Roman"/>
                <a:ea typeface="Times New Roman"/>
                <a:cs typeface="Times New Roman"/>
                <a:sym typeface="Times New Roman"/>
              </a:defRPr>
            </a:pPr>
            <a:r>
              <a:rPr lang="en-US" sz="2000" dirty="0"/>
              <a:t>which help to buy those equipment in bulk .</a:t>
            </a:r>
          </a:p>
          <a:p>
            <a:pPr marL="342900" indent="-342900" algn="just">
              <a:buClr>
                <a:srgbClr val="000000"/>
              </a:buClr>
              <a:buSzPts val="1800"/>
              <a:buFont typeface="Arial" panose="020B0604020202020204" pitchFamily="34" charset="0"/>
              <a:buChar char="•"/>
              <a:defRPr sz="1800">
                <a:latin typeface="Times New Roman"/>
                <a:ea typeface="Times New Roman"/>
                <a:cs typeface="Times New Roman"/>
                <a:sym typeface="Times New Roman"/>
              </a:defRPr>
            </a:pPr>
            <a:endParaRPr lang="en-US" sz="2000" dirty="0"/>
          </a:p>
          <a:p>
            <a:pPr algn="just">
              <a:buClr>
                <a:srgbClr val="000000"/>
              </a:buClr>
              <a:buSzPts val="1800"/>
              <a:defRPr sz="1800">
                <a:latin typeface="Times New Roman"/>
                <a:ea typeface="Times New Roman"/>
                <a:cs typeface="Times New Roman"/>
                <a:sym typeface="Times New Roman"/>
              </a:defRPr>
            </a:pPr>
            <a:r>
              <a:rPr lang="en-US" sz="2000" dirty="0"/>
              <a:t>- Updating so as to receive data from IOT devices, without depending on raw data would be beneficial.</a:t>
            </a:r>
          </a:p>
          <a:p>
            <a:pPr algn="just">
              <a:buClr>
                <a:srgbClr val="000000"/>
              </a:buClr>
              <a:buSzPts val="1800"/>
              <a:defRPr sz="1800">
                <a:latin typeface="Times New Roman"/>
                <a:ea typeface="Times New Roman"/>
                <a:cs typeface="Times New Roman"/>
                <a:sym typeface="Times New Roman"/>
              </a:defRPr>
            </a:pPr>
            <a:r>
              <a:rPr lang="en-US" sz="2000" dirty="0"/>
              <a:t> </a:t>
            </a:r>
          </a:p>
          <a:p>
            <a:pPr algn="just">
              <a:buClr>
                <a:srgbClr val="000000"/>
              </a:buClr>
              <a:buSzPts val="1800"/>
              <a:defRPr sz="1800">
                <a:latin typeface="Times New Roman"/>
                <a:ea typeface="Times New Roman"/>
                <a:cs typeface="Times New Roman"/>
                <a:sym typeface="Times New Roman"/>
              </a:defRPr>
            </a:pPr>
            <a:r>
              <a:rPr lang="en-US" sz="2000" dirty="0"/>
              <a:t>- By knowing the places farther from which the patients are sending the request, there will a case of building a diagnostic center  in such places will be profitable.</a:t>
            </a:r>
          </a:p>
          <a:p>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Google Shape;456;p40"/>
          <p:cNvSpPr txBox="1">
            <a:spLocks noGrp="1"/>
          </p:cNvSpPr>
          <p:nvPr>
            <p:ph type="title"/>
          </p:nvPr>
        </p:nvSpPr>
        <p:spPr>
          <a:xfrm>
            <a:off x="9212" y="0"/>
            <a:ext cx="12182790" cy="507833"/>
          </a:xfrm>
          <a:prstGeom prst="rect">
            <a:avLst/>
          </a:prstGeom>
          <a:solidFill>
            <a:srgbClr val="A5A5A5"/>
          </a:solidFill>
        </p:spPr>
        <p:txBody>
          <a:bodyPr/>
          <a:lstStyle>
            <a:lvl1pPr>
              <a:defRPr b="1">
                <a:latin typeface="Times New Roman"/>
                <a:ea typeface="Times New Roman"/>
                <a:cs typeface="Times New Roman"/>
                <a:sym typeface="Times New Roman"/>
              </a:defRPr>
            </a:lvl1pPr>
          </a:lstStyle>
          <a:p>
            <a:r>
              <a:t>CONCLUSION</a:t>
            </a:r>
          </a:p>
        </p:txBody>
      </p:sp>
      <p:sp>
        <p:nvSpPr>
          <p:cNvPr id="376" name="Google Shape;457;p40"/>
          <p:cNvSpPr txBox="1"/>
          <p:nvPr/>
        </p:nvSpPr>
        <p:spPr>
          <a:xfrm>
            <a:off x="710142" y="560376"/>
            <a:ext cx="11163806" cy="3935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marL="133350">
              <a:lnSpc>
                <a:spcPct val="150000"/>
              </a:lnSpc>
              <a:defRPr sz="1800">
                <a:latin typeface="Times New Roman"/>
                <a:ea typeface="Times New Roman"/>
                <a:cs typeface="Times New Roman"/>
                <a:sym typeface="Times New Roman"/>
              </a:defRPr>
            </a:pPr>
            <a:endParaRPr dirty="0"/>
          </a:p>
          <a:p>
            <a:pPr marL="342900" indent="-342900">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Machine learning can be used to know the features and characteristics of timings of sample collection, transport,</a:t>
            </a:r>
            <a:r>
              <a:rPr lang="en-US" sz="2000" dirty="0"/>
              <a:t> </a:t>
            </a:r>
            <a:r>
              <a:rPr sz="2000" dirty="0"/>
              <a:t>sample type, other constraints and to suggest the safety of the medical sample.</a:t>
            </a:r>
            <a:endParaRPr lang="en-US" sz="2000" dirty="0"/>
          </a:p>
          <a:p>
            <a:pPr marL="342900" indent="-342900">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endParaRPr sz="2000" dirty="0"/>
          </a:p>
          <a:p>
            <a:pPr marL="342900" indent="-342900">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The complete project comes up with the idea to help diagnostic center to decrease medical sampl</a:t>
            </a:r>
            <a:r>
              <a:rPr lang="en-US" sz="2000" dirty="0"/>
              <a:t>e </a:t>
            </a:r>
            <a:r>
              <a:rPr sz="2000" dirty="0"/>
              <a:t>wastage</a:t>
            </a:r>
            <a:r>
              <a:rPr lang="en-US" sz="2000" dirty="0"/>
              <a:t> by considering on-time delivery</a:t>
            </a:r>
            <a:r>
              <a:rPr sz="2000" dirty="0"/>
              <a:t> and helps them to yields the maximum profit.</a:t>
            </a:r>
          </a:p>
          <a:p>
            <a:pPr marL="342900" indent="-342900">
              <a:buFont typeface="Wingdings" panose="05000000000000000000" pitchFamily="2" charset="2"/>
              <a:buChar char="v"/>
              <a:defRPr sz="1800">
                <a:latin typeface="Times New Roman"/>
                <a:ea typeface="Times New Roman"/>
                <a:cs typeface="Times New Roman"/>
                <a:sym typeface="Times New Roman"/>
              </a:defRPr>
            </a:pPr>
            <a:endParaRPr sz="2000" dirty="0"/>
          </a:p>
          <a:p>
            <a:pPr marL="342900" indent="-342900">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sz="2000" dirty="0"/>
              <a:t> Random Forest is a supervised machine learning algorithm made</a:t>
            </a:r>
            <a:r>
              <a:rPr lang="en-US" sz="2000" dirty="0"/>
              <a:t> </a:t>
            </a:r>
            <a:r>
              <a:rPr sz="2000" dirty="0"/>
              <a:t>up of decision trees</a:t>
            </a:r>
            <a:r>
              <a:rPr lang="en-US" sz="2000" dirty="0"/>
              <a:t> which is giving highest train and test accuracy for this business problem.</a:t>
            </a:r>
            <a:endParaRPr sz="2000" dirty="0"/>
          </a:p>
          <a:p>
            <a:pPr marL="342900" indent="-342900">
              <a:lnSpc>
                <a:spcPct val="107000"/>
              </a:lnSpc>
              <a:buFont typeface="Wingdings" panose="05000000000000000000" pitchFamily="2" charset="2"/>
              <a:buChar char="v"/>
              <a:defRPr sz="1800">
                <a:latin typeface="Times New Roman"/>
                <a:ea typeface="Times New Roman"/>
                <a:cs typeface="Times New Roman"/>
                <a:sym typeface="Times New Roman"/>
              </a:defRPr>
            </a:pPr>
            <a:endParaRPr sz="2000" dirty="0"/>
          </a:p>
          <a:p>
            <a:pPr marL="342900" indent="-342900">
              <a:lnSpc>
                <a:spcPct val="107000"/>
              </a:lnSpc>
              <a:buClr>
                <a:srgbClr val="000000"/>
              </a:buClr>
              <a:buSzPts val="1800"/>
              <a:buFont typeface="Wingdings" panose="05000000000000000000" pitchFamily="2" charset="2"/>
              <a:buChar char="v"/>
              <a:defRPr sz="1800">
                <a:latin typeface="Times New Roman"/>
                <a:ea typeface="Times New Roman"/>
                <a:cs typeface="Times New Roman"/>
                <a:sym typeface="Times New Roman"/>
              </a:defRPr>
            </a:pPr>
            <a:r>
              <a:rPr lang="en-US" sz="2000" dirty="0"/>
              <a:t>So</a:t>
            </a:r>
            <a:r>
              <a:rPr sz="2000" dirty="0"/>
              <a:t> we can conclude that this model is one of the best model which is much more beneficial for Diagnostic centers.</a:t>
            </a:r>
          </a:p>
        </p:txBody>
      </p:sp>
      <p:pic>
        <p:nvPicPr>
          <p:cNvPr id="377" name="Google Shape;458;p40" descr="Google Shape;458;p40"/>
          <p:cNvPicPr>
            <a:picLocks noChangeAspect="1"/>
          </p:cNvPicPr>
          <p:nvPr/>
        </p:nvPicPr>
        <p:blipFill>
          <a:blip r:embed="rId2"/>
          <a:stretch>
            <a:fillRect/>
          </a:stretch>
        </p:blipFill>
        <p:spPr>
          <a:xfrm>
            <a:off x="10663002" y="6356636"/>
            <a:ext cx="1390808" cy="497394"/>
          </a:xfrm>
          <a:prstGeom prst="rect">
            <a:avLst/>
          </a:prstGeom>
          <a:ln w="12700">
            <a:miter lim="400000"/>
          </a:ln>
        </p:spPr>
      </p:pic>
      <p:sp>
        <p:nvSpPr>
          <p:cNvPr id="378" name="Google Shape;459;p40"/>
          <p:cNvSpPr/>
          <p:nvPr/>
        </p:nvSpPr>
        <p:spPr>
          <a:xfrm flipV="1">
            <a:off x="1" y="6582312"/>
            <a:ext cx="10524813" cy="2924"/>
          </a:xfrm>
          <a:prstGeom prst="line">
            <a:avLst/>
          </a:prstGeom>
          <a:ln>
            <a:solidFill>
              <a:srgbClr val="4A7DBA"/>
            </a:solidFill>
          </a:ln>
        </p:spPr>
        <p:txBody>
          <a:bodyPr lIns="45719" rIns="45719"/>
          <a:lstStyle/>
          <a:p>
            <a:endParaRPr/>
          </a:p>
        </p:txBody>
      </p:sp>
      <p:pic>
        <p:nvPicPr>
          <p:cNvPr id="379" name="Google Shape;460;p40" descr="Google Shape;460;p40"/>
          <p:cNvPicPr>
            <a:picLocks noChangeAspect="1"/>
          </p:cNvPicPr>
          <p:nvPr/>
        </p:nvPicPr>
        <p:blipFill>
          <a:blip r:embed="rId3"/>
          <a:stretch>
            <a:fillRect/>
          </a:stretch>
        </p:blipFill>
        <p:spPr>
          <a:xfrm>
            <a:off x="10668000" y="0"/>
            <a:ext cx="1524000" cy="560376"/>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Google Shape;465;p41" descr="Google Shape;465;p41"/>
          <p:cNvPicPr>
            <a:picLocks noChangeAspect="1"/>
          </p:cNvPicPr>
          <p:nvPr/>
        </p:nvPicPr>
        <p:blipFill>
          <a:blip r:embed="rId2"/>
          <a:stretch>
            <a:fillRect/>
          </a:stretch>
        </p:blipFill>
        <p:spPr>
          <a:xfrm>
            <a:off x="10663002" y="6356636"/>
            <a:ext cx="1390808" cy="497394"/>
          </a:xfrm>
          <a:prstGeom prst="rect">
            <a:avLst/>
          </a:prstGeom>
          <a:ln w="12700">
            <a:miter lim="400000"/>
          </a:ln>
        </p:spPr>
      </p:pic>
      <p:sp>
        <p:nvSpPr>
          <p:cNvPr id="382" name="Google Shape;466;p41"/>
          <p:cNvSpPr/>
          <p:nvPr/>
        </p:nvSpPr>
        <p:spPr>
          <a:xfrm flipV="1">
            <a:off x="1" y="6582312"/>
            <a:ext cx="10524813" cy="2924"/>
          </a:xfrm>
          <a:prstGeom prst="line">
            <a:avLst/>
          </a:prstGeom>
          <a:ln>
            <a:solidFill>
              <a:srgbClr val="4A7DBA"/>
            </a:solidFill>
          </a:ln>
        </p:spPr>
        <p:txBody>
          <a:bodyPr lIns="45719" rIns="45719"/>
          <a:lstStyle/>
          <a:p>
            <a:endParaRPr/>
          </a:p>
        </p:txBody>
      </p:sp>
      <p:pic>
        <p:nvPicPr>
          <p:cNvPr id="383" name="Google Shape;467;p41" descr="Google Shape;467;p41"/>
          <p:cNvPicPr>
            <a:picLocks noChangeAspect="1"/>
          </p:cNvPicPr>
          <p:nvPr/>
        </p:nvPicPr>
        <p:blipFill>
          <a:blip r:embed="rId3"/>
          <a:stretch>
            <a:fillRect/>
          </a:stretch>
        </p:blipFill>
        <p:spPr>
          <a:xfrm>
            <a:off x="1692812" y="941376"/>
            <a:ext cx="8806376" cy="4262511"/>
          </a:xfrm>
          <a:prstGeom prst="rect">
            <a:avLst/>
          </a:prstGeom>
          <a:ln w="12700">
            <a:miter lim="400000"/>
          </a:ln>
        </p:spPr>
      </p:pic>
      <p:pic>
        <p:nvPicPr>
          <p:cNvPr id="384" name="Google Shape;468;p41" descr="Google Shape;468;p41"/>
          <p:cNvPicPr>
            <a:picLocks noChangeAspect="1"/>
          </p:cNvPicPr>
          <p:nvPr/>
        </p:nvPicPr>
        <p:blipFill>
          <a:blip r:embed="rId4"/>
          <a:stretch>
            <a:fillRect/>
          </a:stretch>
        </p:blipFill>
        <p:spPr>
          <a:xfrm>
            <a:off x="10668000" y="0"/>
            <a:ext cx="1524000" cy="560376"/>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1;p10">
            <a:extLst>
              <a:ext uri="{FF2B5EF4-FFF2-40B4-BE49-F238E27FC236}">
                <a16:creationId xmlns="" xmlns:a16="http://schemas.microsoft.com/office/drawing/2014/main" id="{A8211BE2-2619-856A-2BAA-AE45E27C747D}"/>
              </a:ext>
            </a:extLst>
          </p:cNvPr>
          <p:cNvSpPr txBox="1">
            <a:spLocks noGrp="1"/>
          </p:cNvSpPr>
          <p:nvPr>
            <p:ph type="title"/>
          </p:nvPr>
        </p:nvSpPr>
        <p:spPr>
          <a:xfrm>
            <a:off x="0" y="12441"/>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TEAM MEMBERS</a:t>
            </a:r>
            <a:endParaRPr sz="3200" b="1" dirty="0">
              <a:latin typeface="Times New Roman"/>
              <a:ea typeface="Times New Roman"/>
              <a:cs typeface="Times New Roman"/>
              <a:sym typeface="Times New Roman"/>
            </a:endParaRPr>
          </a:p>
        </p:txBody>
      </p:sp>
      <p:pic>
        <p:nvPicPr>
          <p:cNvPr id="4" name="Google Shape;135;p10">
            <a:extLst>
              <a:ext uri="{FF2B5EF4-FFF2-40B4-BE49-F238E27FC236}">
                <a16:creationId xmlns="" xmlns:a16="http://schemas.microsoft.com/office/drawing/2014/main" id="{84E7D974-1F90-541A-9553-6E257B3E730E}"/>
              </a:ext>
            </a:extLst>
          </p:cNvPr>
          <p:cNvPicPr preferRelativeResize="0"/>
          <p:nvPr/>
        </p:nvPicPr>
        <p:blipFill rotWithShape="1">
          <a:blip r:embed="rId2">
            <a:alphaModFix/>
          </a:blip>
          <a:srcRect/>
          <a:stretch/>
        </p:blipFill>
        <p:spPr>
          <a:xfrm>
            <a:off x="10668000" y="0"/>
            <a:ext cx="1524000" cy="560375"/>
          </a:xfrm>
          <a:prstGeom prst="rect">
            <a:avLst/>
          </a:prstGeom>
          <a:noFill/>
          <a:ln>
            <a:noFill/>
          </a:ln>
        </p:spPr>
      </p:pic>
      <p:cxnSp>
        <p:nvCxnSpPr>
          <p:cNvPr id="5" name="Google Shape;132;p10">
            <a:extLst>
              <a:ext uri="{FF2B5EF4-FFF2-40B4-BE49-F238E27FC236}">
                <a16:creationId xmlns="" xmlns:a16="http://schemas.microsoft.com/office/drawing/2014/main" id="{452033AF-8049-38FB-8B7B-168C66633403}"/>
              </a:ext>
            </a:extLst>
          </p:cNvPr>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6" name="Google Shape;131;p10">
            <a:extLst>
              <a:ext uri="{FF2B5EF4-FFF2-40B4-BE49-F238E27FC236}">
                <a16:creationId xmlns="" xmlns:a16="http://schemas.microsoft.com/office/drawing/2014/main" id="{C220C596-E89F-FC30-5F72-9680918B952E}"/>
              </a:ext>
            </a:extLst>
          </p:cNvPr>
          <p:cNvPicPr preferRelativeResize="0"/>
          <p:nvPr/>
        </p:nvPicPr>
        <p:blipFill rotWithShape="1">
          <a:blip r:embed="rId3">
            <a:alphaModFix/>
          </a:blip>
          <a:srcRect/>
          <a:stretch/>
        </p:blipFill>
        <p:spPr>
          <a:xfrm>
            <a:off x="10632858" y="6360609"/>
            <a:ext cx="1390807" cy="497393"/>
          </a:xfrm>
          <a:prstGeom prst="rect">
            <a:avLst/>
          </a:prstGeom>
          <a:noFill/>
          <a:ln>
            <a:noFill/>
          </a:ln>
        </p:spPr>
      </p:pic>
      <p:pic>
        <p:nvPicPr>
          <p:cNvPr id="12" name="Picture 11">
            <a:extLst>
              <a:ext uri="{FF2B5EF4-FFF2-40B4-BE49-F238E27FC236}">
                <a16:creationId xmlns="" xmlns:a16="http://schemas.microsoft.com/office/drawing/2014/main" id="{330BBD70-1ACF-6A52-FE53-03EC3BA82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806" y="684576"/>
            <a:ext cx="1493883" cy="1493883"/>
          </a:xfrm>
          <a:prstGeom prst="rect">
            <a:avLst/>
          </a:prstGeom>
        </p:spPr>
      </p:pic>
      <p:sp>
        <p:nvSpPr>
          <p:cNvPr id="13" name="TextBox 12">
            <a:extLst>
              <a:ext uri="{FF2B5EF4-FFF2-40B4-BE49-F238E27FC236}">
                <a16:creationId xmlns="" xmlns:a16="http://schemas.microsoft.com/office/drawing/2014/main" id="{05CA1E8F-242C-B191-CEC1-69A1BBCC22A4}"/>
              </a:ext>
            </a:extLst>
          </p:cNvPr>
          <p:cNvSpPr txBox="1"/>
          <p:nvPr/>
        </p:nvSpPr>
        <p:spPr>
          <a:xfrm>
            <a:off x="2107095" y="767077"/>
            <a:ext cx="2120348" cy="123110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NISHA ARUNKUMAR</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https://www.linkedin.com/in/nisha-arunkumar-b3b494215/</a:t>
            </a:r>
          </a:p>
        </p:txBody>
      </p:sp>
      <p:pic>
        <p:nvPicPr>
          <p:cNvPr id="15" name="Picture 14">
            <a:extLst>
              <a:ext uri="{FF2B5EF4-FFF2-40B4-BE49-F238E27FC236}">
                <a16:creationId xmlns="" xmlns:a16="http://schemas.microsoft.com/office/drawing/2014/main" id="{05C2AA88-631D-043D-90AE-074D64E6125B}"/>
              </a:ext>
            </a:extLst>
          </p:cNvPr>
          <p:cNvPicPr>
            <a:picLocks noChangeAspect="1"/>
          </p:cNvPicPr>
          <p:nvPr/>
        </p:nvPicPr>
        <p:blipFill>
          <a:blip r:embed="rId5"/>
          <a:stretch>
            <a:fillRect/>
          </a:stretch>
        </p:blipFill>
        <p:spPr>
          <a:xfrm>
            <a:off x="4482849" y="684576"/>
            <a:ext cx="1493883" cy="1644128"/>
          </a:xfrm>
          <a:prstGeom prst="rect">
            <a:avLst/>
          </a:prstGeom>
        </p:spPr>
      </p:pic>
      <p:sp>
        <p:nvSpPr>
          <p:cNvPr id="16" name="TextBox 15">
            <a:extLst>
              <a:ext uri="{FF2B5EF4-FFF2-40B4-BE49-F238E27FC236}">
                <a16:creationId xmlns="" xmlns:a16="http://schemas.microsoft.com/office/drawing/2014/main" id="{2E873EFA-A671-4DDA-0C0B-26E0ACC4E5F0}"/>
              </a:ext>
            </a:extLst>
          </p:cNvPr>
          <p:cNvSpPr txBox="1"/>
          <p:nvPr/>
        </p:nvSpPr>
        <p:spPr>
          <a:xfrm>
            <a:off x="6232138" y="890187"/>
            <a:ext cx="1956674" cy="98488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PRITI KANDARI</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https://www.linkedin.com/in/priti-kandari-14778941</a:t>
            </a:r>
          </a:p>
        </p:txBody>
      </p:sp>
      <p:pic>
        <p:nvPicPr>
          <p:cNvPr id="18" name="Picture 17">
            <a:extLst>
              <a:ext uri="{FF2B5EF4-FFF2-40B4-BE49-F238E27FC236}">
                <a16:creationId xmlns="" xmlns:a16="http://schemas.microsoft.com/office/drawing/2014/main" id="{BFB1784A-E0CF-E630-F915-F4F6B4CBDF65}"/>
              </a:ext>
            </a:extLst>
          </p:cNvPr>
          <p:cNvPicPr>
            <a:picLocks noChangeAspect="1"/>
          </p:cNvPicPr>
          <p:nvPr/>
        </p:nvPicPr>
        <p:blipFill>
          <a:blip r:embed="rId6"/>
          <a:stretch>
            <a:fillRect/>
          </a:stretch>
        </p:blipFill>
        <p:spPr>
          <a:xfrm>
            <a:off x="357806" y="2588943"/>
            <a:ext cx="1493883" cy="1612354"/>
          </a:xfrm>
          <a:prstGeom prst="rect">
            <a:avLst/>
          </a:prstGeom>
        </p:spPr>
      </p:pic>
      <p:sp>
        <p:nvSpPr>
          <p:cNvPr id="19" name="TextBox 18">
            <a:extLst>
              <a:ext uri="{FF2B5EF4-FFF2-40B4-BE49-F238E27FC236}">
                <a16:creationId xmlns="" xmlns:a16="http://schemas.microsoft.com/office/drawing/2014/main" id="{A7DE5E70-F98B-1BA0-B7C6-F52F8003498C}"/>
              </a:ext>
            </a:extLst>
          </p:cNvPr>
          <p:cNvSpPr txBox="1"/>
          <p:nvPr/>
        </p:nvSpPr>
        <p:spPr>
          <a:xfrm>
            <a:off x="2107095" y="2525432"/>
            <a:ext cx="1905727" cy="123110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AKSHAY KALMEGH</a:t>
            </a:r>
          </a:p>
          <a:p>
            <a:r>
              <a:rPr lang="en-US" sz="1400" b="1" dirty="0">
                <a:solidFill>
                  <a:schemeClr val="accent1">
                    <a:lumMod val="75000"/>
                  </a:schemeClr>
                </a:solidFill>
                <a:latin typeface="Arial" panose="020B0604020202020204" pitchFamily="34" charset="0"/>
                <a:cs typeface="Arial" panose="020B0604020202020204" pitchFamily="34" charset="0"/>
              </a:rPr>
              <a:t>http://www.linkedin.com/in/akshay-kalmegh-260058212</a:t>
            </a:r>
          </a:p>
        </p:txBody>
      </p:sp>
      <p:sp>
        <p:nvSpPr>
          <p:cNvPr id="20" name="TextBox 19">
            <a:extLst>
              <a:ext uri="{FF2B5EF4-FFF2-40B4-BE49-F238E27FC236}">
                <a16:creationId xmlns="" xmlns:a16="http://schemas.microsoft.com/office/drawing/2014/main" id="{1C129B37-B5DF-399D-B550-BA2F7A895BC1}"/>
              </a:ext>
            </a:extLst>
          </p:cNvPr>
          <p:cNvSpPr txBox="1"/>
          <p:nvPr/>
        </p:nvSpPr>
        <p:spPr>
          <a:xfrm>
            <a:off x="10193507" y="767076"/>
            <a:ext cx="1989281" cy="123110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TARUN MANIKANTA P</a:t>
            </a:r>
          </a:p>
          <a:p>
            <a:r>
              <a:rPr lang="en-US" sz="1400" b="1" dirty="0">
                <a:solidFill>
                  <a:schemeClr val="accent1">
                    <a:lumMod val="75000"/>
                  </a:schemeClr>
                </a:solidFill>
                <a:latin typeface="Arial" panose="020B0604020202020204" pitchFamily="34" charset="0"/>
                <a:cs typeface="Arial" panose="020B0604020202020204" pitchFamily="34" charset="0"/>
              </a:rPr>
              <a:t>https://www.linkedin.com/in/tarun-padala-567313240/</a:t>
            </a:r>
          </a:p>
        </p:txBody>
      </p:sp>
      <p:pic>
        <p:nvPicPr>
          <p:cNvPr id="7" name="Picture 6">
            <a:extLst>
              <a:ext uri="{FF2B5EF4-FFF2-40B4-BE49-F238E27FC236}">
                <a16:creationId xmlns="" xmlns:a16="http://schemas.microsoft.com/office/drawing/2014/main" id="{FB08052B-7DFD-B7CA-B16E-D4500D986ECD}"/>
              </a:ext>
            </a:extLst>
          </p:cNvPr>
          <p:cNvPicPr>
            <a:picLocks noChangeAspect="1"/>
          </p:cNvPicPr>
          <p:nvPr/>
        </p:nvPicPr>
        <p:blipFill rotWithShape="1">
          <a:blip r:embed="rId7"/>
          <a:srcRect l="90" t="15489" r="-90" b="9465"/>
          <a:stretch/>
        </p:blipFill>
        <p:spPr>
          <a:xfrm>
            <a:off x="8444218" y="684053"/>
            <a:ext cx="1493883" cy="1493883"/>
          </a:xfrm>
          <a:prstGeom prst="rect">
            <a:avLst/>
          </a:prstGeom>
        </p:spPr>
      </p:pic>
      <p:pic>
        <p:nvPicPr>
          <p:cNvPr id="1026" name="Picture 2" descr="E:\personal doc\passport pi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82849" y="2525432"/>
            <a:ext cx="1609032" cy="16758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32140" y="2648541"/>
            <a:ext cx="2071602" cy="1231106"/>
          </a:xfrm>
          <a:prstGeom prst="rect">
            <a:avLst/>
          </a:prstGeom>
          <a:noFill/>
        </p:spPr>
        <p:txBody>
          <a:bodyPr wrap="square" rtlCol="0">
            <a:spAutoFit/>
          </a:bodyPr>
          <a:lstStyle/>
          <a:p>
            <a:r>
              <a:rPr lang="en-US" sz="1600" b="1" dirty="0" smtClean="0">
                <a:latin typeface="Arial" pitchFamily="34" charset="0"/>
                <a:cs typeface="Arial" pitchFamily="34" charset="0"/>
              </a:rPr>
              <a:t>PRAMOD CHAVHAN</a:t>
            </a:r>
          </a:p>
          <a:p>
            <a:r>
              <a:rPr lang="en-US" sz="1400" b="1" dirty="0" smtClean="0">
                <a:latin typeface="Arial" pitchFamily="34" charset="0"/>
                <a:cs typeface="Arial" pitchFamily="34" charset="0"/>
                <a:hlinkClick r:id="rId9"/>
              </a:rPr>
              <a:t>https://www.linkedin.com/in/pramod-chavan-b82808206</a:t>
            </a: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2852697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a:p>
        </p:txBody>
      </p:sp>
      <p:sp>
        <p:nvSpPr>
          <p:cNvPr id="139" name="Google Shape;139;p21"/>
          <p:cNvSpPr txBox="1"/>
          <p:nvPr/>
        </p:nvSpPr>
        <p:spPr>
          <a:xfrm>
            <a:off x="361742" y="783608"/>
            <a:ext cx="3400789" cy="424727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Introduction</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Project Overview</a:t>
            </a:r>
            <a:endParaRPr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Project Goals</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Business Pipeline</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Technical Stacks</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Project Architecture</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Data Collection</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EDA</a:t>
            </a:r>
            <a:endParaRPr sz="2800"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Data Preprocessing</a:t>
            </a:r>
            <a:endParaRPr sz="2800"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2000"/>
              <a:buFont typeface="Arial"/>
              <a:buChar char="•"/>
            </a:pPr>
            <a:endParaRPr dirty="0"/>
          </a:p>
        </p:txBody>
      </p:sp>
      <p:cxnSp>
        <p:nvCxnSpPr>
          <p:cNvPr id="140" name="Google Shape;140;p21"/>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141" name="Google Shape;141;p21"/>
          <p:cNvPicPr preferRelativeResize="0"/>
          <p:nvPr/>
        </p:nvPicPr>
        <p:blipFill rotWithShape="1">
          <a:blip r:embed="rId3">
            <a:alphaModFix/>
          </a:blip>
          <a:srcRect/>
          <a:stretch/>
        </p:blipFill>
        <p:spPr>
          <a:xfrm>
            <a:off x="10692366" y="6360609"/>
            <a:ext cx="1390807" cy="497393"/>
          </a:xfrm>
          <a:prstGeom prst="rect">
            <a:avLst/>
          </a:prstGeom>
          <a:noFill/>
          <a:ln>
            <a:noFill/>
          </a:ln>
        </p:spPr>
      </p:pic>
      <p:sp>
        <p:nvSpPr>
          <p:cNvPr id="2" name="TextBox 1">
            <a:extLst>
              <a:ext uri="{FF2B5EF4-FFF2-40B4-BE49-F238E27FC236}">
                <a16:creationId xmlns="" xmlns:a16="http://schemas.microsoft.com/office/drawing/2014/main" id="{74493C8E-3E88-0A2A-A1FC-AC77DC26ED27}"/>
              </a:ext>
            </a:extLst>
          </p:cNvPr>
          <p:cNvSpPr txBox="1"/>
          <p:nvPr/>
        </p:nvSpPr>
        <p:spPr>
          <a:xfrm>
            <a:off x="6250899" y="786532"/>
            <a:ext cx="4756261" cy="3539430"/>
          </a:xfrm>
          <a:prstGeom prst="rect">
            <a:avLst/>
          </a:prstGeom>
          <a:noFill/>
        </p:spPr>
        <p:txBody>
          <a:bodyPr wrap="square" rtlCol="0">
            <a:spAutoFit/>
          </a:bodyPr>
          <a:lstStyle/>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Data Visualization</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Model Building</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Model Selection</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Model Deployment</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Working of deployed model</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Output</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Future scope</a:t>
            </a:r>
            <a:endParaRPr lang="en-US" sz="2800" dirty="0">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Clr>
                <a:srgbClr val="000000"/>
              </a:buClr>
              <a:buSzPts val="2000"/>
              <a:buFont typeface="Wingdings" panose="05000000000000000000" pitchFamily="2" charset="2"/>
              <a:buChar char="q"/>
            </a:pP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Conclusion</a:t>
            </a:r>
            <a:endParaRPr lang="en-US" sz="2800" dirty="0">
              <a:latin typeface="Times New Roman" panose="02020603050405020304" pitchFamily="18" charset="0"/>
              <a:cs typeface="Times New Roman" panose="02020603050405020304" pitchFamily="18" charset="0"/>
            </a:endParaRPr>
          </a:p>
        </p:txBody>
      </p:sp>
      <p:pic>
        <p:nvPicPr>
          <p:cNvPr id="7" name="Google Shape;92;p2">
            <a:extLst>
              <a:ext uri="{FF2B5EF4-FFF2-40B4-BE49-F238E27FC236}">
                <a16:creationId xmlns="" xmlns:a16="http://schemas.microsoft.com/office/drawing/2014/main" id="{4569B2EB-2030-91AC-8FBD-6C13731CE47D}"/>
              </a:ext>
            </a:extLst>
          </p:cNvPr>
          <p:cNvPicPr preferRelativeResize="0"/>
          <p:nvPr/>
        </p:nvPicPr>
        <p:blipFill rotWithShape="1">
          <a:blip r:embed="rId4">
            <a:alphaModFix/>
          </a:blip>
          <a:srcRect/>
          <a:stretch/>
        </p:blipFill>
        <p:spPr>
          <a:xfrm>
            <a:off x="10668003" y="-1"/>
            <a:ext cx="1523996" cy="5354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4605" y="2"/>
            <a:ext cx="12187395"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INTRODUCTION</a:t>
            </a:r>
            <a:endParaRPr sz="3200" b="1">
              <a:latin typeface="Times New Roman"/>
              <a:ea typeface="Times New Roman"/>
              <a:cs typeface="Times New Roman"/>
              <a:sym typeface="Times New Roman"/>
            </a:endParaRPr>
          </a:p>
        </p:txBody>
      </p:sp>
      <p:sp>
        <p:nvSpPr>
          <p:cNvPr id="166" name="Google Shape;166;p3"/>
          <p:cNvSpPr txBox="1"/>
          <p:nvPr/>
        </p:nvSpPr>
        <p:spPr>
          <a:xfrm>
            <a:off x="307911" y="720586"/>
            <a:ext cx="12003300" cy="5416827"/>
          </a:xfrm>
          <a:prstGeom prst="rect">
            <a:avLst/>
          </a:prstGeom>
          <a:noFill/>
          <a:ln>
            <a:noFill/>
          </a:ln>
        </p:spPr>
        <p:txBody>
          <a:bodyPr spcFirstLastPara="1" wrap="square" lIns="91425" tIns="45700" rIns="91425" bIns="45700" anchor="t" anchorCtr="0">
            <a:spAutoFit/>
          </a:bodyPr>
          <a:lstStyle/>
          <a:p>
            <a:pPr marL="508000" marR="0" lvl="0" indent="-457200" algn="l" rtl="0">
              <a:lnSpc>
                <a:spcPct val="150000"/>
              </a:lnSpc>
              <a:spcBef>
                <a:spcPts val="1200"/>
              </a:spcBef>
              <a:spcAft>
                <a:spcPts val="0"/>
              </a:spcAft>
              <a:buClr>
                <a:schemeClr val="dk1"/>
              </a:buClr>
              <a:buSzPts val="2800"/>
              <a:buFont typeface="Wingdings" panose="05000000000000000000" pitchFamily="2" charset="2"/>
              <a:buChar char="v"/>
            </a:pPr>
            <a:r>
              <a:rPr lang="en-US" sz="2400" i="0" u="none" strike="noStrike" cap="none" dirty="0">
                <a:solidFill>
                  <a:schemeClr val="dk1"/>
                </a:solidFill>
                <a:latin typeface="Times New Roman"/>
                <a:ea typeface="Times New Roman"/>
                <a:cs typeface="Times New Roman"/>
                <a:sym typeface="Times New Roman"/>
              </a:rPr>
              <a:t>The project aims to streamline and give a proper schedule for sample collection.</a:t>
            </a:r>
            <a:endParaRPr sz="2400" i="0" u="none" strike="noStrike" cap="none" dirty="0">
              <a:solidFill>
                <a:schemeClr val="dk1"/>
              </a:solidFill>
              <a:latin typeface="Times New Roman"/>
              <a:ea typeface="Times New Roman"/>
              <a:cs typeface="Times New Roman"/>
              <a:sym typeface="Times New Roman"/>
            </a:endParaRPr>
          </a:p>
          <a:p>
            <a:pPr marL="508000" lvl="0" indent="-457200" algn="l" rtl="0">
              <a:lnSpc>
                <a:spcPct val="150000"/>
              </a:lnSpc>
              <a:spcBef>
                <a:spcPts val="0"/>
              </a:spcBef>
              <a:spcAft>
                <a:spcPts val="0"/>
              </a:spcAft>
              <a:buClr>
                <a:schemeClr val="dk1"/>
              </a:buClr>
              <a:buSzPts val="2800"/>
              <a:buFont typeface="Wingdings" panose="05000000000000000000" pitchFamily="2" charset="2"/>
              <a:buChar char="v"/>
            </a:pPr>
            <a:r>
              <a:rPr lang="en-US" sz="2400" dirty="0">
                <a:solidFill>
                  <a:schemeClr val="dk1"/>
                </a:solidFill>
                <a:latin typeface="Times New Roman"/>
                <a:ea typeface="Times New Roman"/>
                <a:cs typeface="Times New Roman"/>
                <a:sym typeface="Times New Roman"/>
              </a:rPr>
              <a:t>Safety and Disposal considerations in Specimen Collection.</a:t>
            </a:r>
            <a:endParaRPr sz="2400" dirty="0">
              <a:solidFill>
                <a:schemeClr val="dk1"/>
              </a:solidFill>
              <a:latin typeface="Times New Roman"/>
              <a:ea typeface="Times New Roman"/>
              <a:cs typeface="Times New Roman"/>
              <a:sym typeface="Times New Roman"/>
            </a:endParaRPr>
          </a:p>
          <a:p>
            <a:pPr marL="508000" lvl="0" indent="-457200" algn="l" rtl="0">
              <a:lnSpc>
                <a:spcPct val="150000"/>
              </a:lnSpc>
              <a:spcBef>
                <a:spcPts val="0"/>
              </a:spcBef>
              <a:spcAft>
                <a:spcPts val="0"/>
              </a:spcAft>
              <a:buClr>
                <a:schemeClr val="dk1"/>
              </a:buClr>
              <a:buSzPts val="2800"/>
              <a:buFont typeface="Wingdings" panose="05000000000000000000" pitchFamily="2" charset="2"/>
              <a:buChar char="v"/>
            </a:pPr>
            <a:r>
              <a:rPr lang="en-US" sz="2400" dirty="0">
                <a:solidFill>
                  <a:schemeClr val="dk1"/>
                </a:solidFill>
                <a:highlight>
                  <a:srgbClr val="FEFEFE"/>
                </a:highlight>
                <a:latin typeface="Times New Roman"/>
                <a:ea typeface="Times New Roman"/>
                <a:cs typeface="Times New Roman"/>
                <a:sym typeface="Times New Roman"/>
              </a:rPr>
              <a:t>Storage and handling are necessary to maintain the integrity of time.</a:t>
            </a:r>
            <a:endParaRPr sz="2400" dirty="0">
              <a:solidFill>
                <a:schemeClr val="dk1"/>
              </a:solidFill>
              <a:latin typeface="Times New Roman"/>
              <a:ea typeface="Times New Roman"/>
              <a:cs typeface="Times New Roman"/>
              <a:sym typeface="Times New Roman"/>
            </a:endParaRPr>
          </a:p>
          <a:p>
            <a:pPr marL="508000" marR="0" lvl="0" indent="-457200" algn="l" rtl="0">
              <a:lnSpc>
                <a:spcPct val="150000"/>
              </a:lnSpc>
              <a:spcBef>
                <a:spcPts val="0"/>
              </a:spcBef>
              <a:spcAft>
                <a:spcPts val="0"/>
              </a:spcAft>
              <a:buClr>
                <a:schemeClr val="dk1"/>
              </a:buClr>
              <a:buSzPts val="2800"/>
              <a:buFont typeface="Wingdings" panose="05000000000000000000" pitchFamily="2" charset="2"/>
              <a:buChar char="v"/>
            </a:pPr>
            <a:r>
              <a:rPr lang="en-US" sz="2400" dirty="0">
                <a:solidFill>
                  <a:schemeClr val="dk1"/>
                </a:solidFill>
                <a:latin typeface="Times New Roman"/>
                <a:ea typeface="Times New Roman"/>
                <a:cs typeface="Times New Roman"/>
                <a:sym typeface="Times New Roman"/>
              </a:rPr>
              <a:t>To avoid </a:t>
            </a:r>
            <a:r>
              <a:rPr lang="en-US" sz="2400" i="0" u="none" strike="noStrike" cap="none" dirty="0">
                <a:solidFill>
                  <a:schemeClr val="dk1"/>
                </a:solidFill>
                <a:latin typeface="Times New Roman"/>
                <a:ea typeface="Times New Roman"/>
                <a:cs typeface="Times New Roman"/>
                <a:sym typeface="Times New Roman"/>
              </a:rPr>
              <a:t>delay in sample collection and </a:t>
            </a:r>
            <a:r>
              <a:rPr lang="en-US" sz="2400" dirty="0">
                <a:solidFill>
                  <a:schemeClr val="dk1"/>
                </a:solidFill>
                <a:latin typeface="Times New Roman"/>
                <a:ea typeface="Times New Roman"/>
                <a:cs typeface="Times New Roman"/>
                <a:sym typeface="Times New Roman"/>
              </a:rPr>
              <a:t>deliverables</a:t>
            </a:r>
            <a:r>
              <a:rPr lang="en-US" sz="2400" i="0" u="none" strike="noStrike" cap="none" dirty="0">
                <a:solidFill>
                  <a:schemeClr val="dk1"/>
                </a:solidFill>
                <a:latin typeface="Times New Roman"/>
                <a:ea typeface="Times New Roman"/>
                <a:cs typeface="Times New Roman"/>
                <a:sym typeface="Times New Roman"/>
              </a:rPr>
              <a:t> to </a:t>
            </a:r>
            <a:r>
              <a:rPr lang="en-US" sz="2400" dirty="0">
                <a:solidFill>
                  <a:schemeClr val="dk1"/>
                </a:solidFill>
                <a:latin typeface="Times New Roman"/>
                <a:ea typeface="Times New Roman"/>
                <a:cs typeface="Times New Roman"/>
                <a:sym typeface="Times New Roman"/>
              </a:rPr>
              <a:t>diagnostic centers, </a:t>
            </a:r>
            <a:r>
              <a:rPr lang="en-US" sz="2400" i="0" u="none" strike="noStrike" cap="none" dirty="0">
                <a:solidFill>
                  <a:schemeClr val="dk1"/>
                </a:solidFill>
                <a:latin typeface="Times New Roman"/>
                <a:ea typeface="Times New Roman"/>
                <a:cs typeface="Times New Roman"/>
                <a:sym typeface="Times New Roman"/>
              </a:rPr>
              <a:t>this ML model will help them choose right possible way to collect sample in future.</a:t>
            </a:r>
            <a:endParaRPr sz="2400" dirty="0">
              <a:solidFill>
                <a:schemeClr val="dk1"/>
              </a:solidFill>
              <a:latin typeface="Times New Roman"/>
              <a:ea typeface="Times New Roman"/>
              <a:cs typeface="Times New Roman"/>
              <a:sym typeface="Times New Roman"/>
            </a:endParaRPr>
          </a:p>
          <a:p>
            <a:pPr marL="508000" marR="0" lvl="0" indent="-457200" algn="l" rtl="0">
              <a:lnSpc>
                <a:spcPct val="150000"/>
              </a:lnSpc>
              <a:spcBef>
                <a:spcPts val="0"/>
              </a:spcBef>
              <a:spcAft>
                <a:spcPts val="0"/>
              </a:spcAft>
              <a:buClr>
                <a:schemeClr val="dk1"/>
              </a:buClr>
              <a:buSzPts val="2800"/>
              <a:buFont typeface="Wingdings" panose="05000000000000000000" pitchFamily="2" charset="2"/>
              <a:buChar char="v"/>
            </a:pPr>
            <a:r>
              <a:rPr lang="en-US" sz="2400" i="0" u="none" strike="noStrike" cap="none" dirty="0">
                <a:solidFill>
                  <a:schemeClr val="dk1"/>
                </a:solidFill>
                <a:latin typeface="Times New Roman"/>
                <a:ea typeface="Times New Roman"/>
                <a:cs typeface="Times New Roman"/>
                <a:sym typeface="Times New Roman"/>
              </a:rPr>
              <a:t>After analyzing the pattern from the data, the model will help the diagnostic centers to collect sample on right way.</a:t>
            </a:r>
            <a:endParaRPr sz="2400"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2800" i="0" u="none" strike="noStrike" cap="none" dirty="0">
                <a:solidFill>
                  <a:schemeClr val="dk1"/>
                </a:solidFill>
                <a:latin typeface="Times New Roman"/>
                <a:ea typeface="Times New Roman"/>
                <a:cs typeface="Times New Roman"/>
                <a:sym typeface="Times New Roman"/>
              </a:rPr>
              <a:t> </a:t>
            </a:r>
            <a:endParaRPr sz="2800" i="0" u="none" strike="noStrike" cap="none" dirty="0">
              <a:solidFill>
                <a:schemeClr val="dk1"/>
              </a:solidFill>
              <a:latin typeface="Times New Roman"/>
              <a:ea typeface="Times New Roman"/>
              <a:cs typeface="Times New Roman"/>
              <a:sym typeface="Times New Roman"/>
            </a:endParaRPr>
          </a:p>
        </p:txBody>
      </p:sp>
      <p:pic>
        <p:nvPicPr>
          <p:cNvPr id="167" name="Google Shape;167;p3"/>
          <p:cNvPicPr preferRelativeResize="0"/>
          <p:nvPr/>
        </p:nvPicPr>
        <p:blipFill rotWithShape="1">
          <a:blip r:embed="rId3">
            <a:alphaModFix/>
          </a:blip>
          <a:srcRect/>
          <a:stretch/>
        </p:blipFill>
        <p:spPr>
          <a:xfrm>
            <a:off x="10663003" y="6336540"/>
            <a:ext cx="1390807" cy="497393"/>
          </a:xfrm>
          <a:prstGeom prst="rect">
            <a:avLst/>
          </a:prstGeom>
          <a:noFill/>
          <a:ln>
            <a:noFill/>
          </a:ln>
        </p:spPr>
      </p:pic>
      <p:cxnSp>
        <p:nvCxnSpPr>
          <p:cNvPr id="168" name="Google Shape;168;p3"/>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169" name="Google Shape;169;p3"/>
          <p:cNvPicPr preferRelativeResize="0"/>
          <p:nvPr/>
        </p:nvPicPr>
        <p:blipFill rotWithShape="1">
          <a:blip r:embed="rId4">
            <a:alphaModFix/>
          </a:blip>
          <a:srcRect/>
          <a:stretch/>
        </p:blipFill>
        <p:spPr>
          <a:xfrm>
            <a:off x="10668000" y="0"/>
            <a:ext cx="1524000" cy="56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p:nvPr/>
        </p:nvSpPr>
        <p:spPr>
          <a:xfrm>
            <a:off x="318052" y="1879063"/>
            <a:ext cx="11277600" cy="2862282"/>
          </a:xfrm>
          <a:prstGeom prst="rect">
            <a:avLst/>
          </a:prstGeom>
          <a:noFill/>
          <a:ln>
            <a:noFill/>
          </a:ln>
        </p:spPr>
        <p:txBody>
          <a:bodyPr spcFirstLastPara="1" wrap="square" lIns="91425" tIns="45700" rIns="91425" bIns="45700" anchor="t" anchorCtr="0">
            <a:spAutoFit/>
          </a:bodyPr>
          <a:lstStyle/>
          <a:p>
            <a:pPr marL="317500" marR="0" lvl="0" indent="-342900" algn="l" rtl="0">
              <a:lnSpc>
                <a:spcPct val="150000"/>
              </a:lnSpc>
              <a:spcBef>
                <a:spcPts val="0"/>
              </a:spcBef>
              <a:spcAft>
                <a:spcPts val="0"/>
              </a:spcAft>
              <a:buClr>
                <a:schemeClr val="dk1"/>
              </a:buClr>
              <a:buSzPts val="2800"/>
              <a:buFont typeface="Wingdings" panose="05000000000000000000" pitchFamily="2" charset="2"/>
              <a:buChar char="v"/>
            </a:pPr>
            <a:r>
              <a:rPr lang="en-US" sz="2400" b="0" i="0" u="none" strike="noStrike" cap="none" dirty="0">
                <a:solidFill>
                  <a:schemeClr val="dk1"/>
                </a:solidFill>
                <a:latin typeface="Times New Roman"/>
                <a:ea typeface="Times New Roman"/>
                <a:cs typeface="Times New Roman"/>
                <a:sym typeface="Times New Roman"/>
              </a:rPr>
              <a:t>The project aims to streamline and give a proper schedule for sample collection.</a:t>
            </a:r>
          </a:p>
          <a:p>
            <a:pPr marL="317500" marR="0" lvl="0" indent="-342900" algn="l" rtl="0">
              <a:lnSpc>
                <a:spcPct val="150000"/>
              </a:lnSpc>
              <a:spcBef>
                <a:spcPts val="0"/>
              </a:spcBef>
              <a:spcAft>
                <a:spcPts val="0"/>
              </a:spcAft>
              <a:buClr>
                <a:schemeClr val="dk1"/>
              </a:buClr>
              <a:buSzPts val="2800"/>
              <a:buFont typeface="Wingdings" panose="05000000000000000000" pitchFamily="2" charset="2"/>
              <a:buChar char="v"/>
            </a:pPr>
            <a:r>
              <a:rPr lang="en-US" sz="2400" b="0" i="0" u="none" strike="noStrike" cap="none" dirty="0">
                <a:solidFill>
                  <a:srgbClr val="000000"/>
                </a:solidFill>
                <a:latin typeface="Times New Roman"/>
                <a:ea typeface="Times New Roman"/>
                <a:cs typeface="Times New Roman"/>
                <a:sym typeface="Times New Roman"/>
              </a:rPr>
              <a:t>We see many time there is delay in sample collection so this model will help them choose right possible way to collect sample in future.</a:t>
            </a:r>
          </a:p>
          <a:p>
            <a:pPr marL="317500" marR="0" lvl="0" indent="-342900" algn="l" rtl="0">
              <a:lnSpc>
                <a:spcPct val="150000"/>
              </a:lnSpc>
              <a:spcBef>
                <a:spcPts val="0"/>
              </a:spcBef>
              <a:spcAft>
                <a:spcPts val="0"/>
              </a:spcAft>
              <a:buClr>
                <a:schemeClr val="dk1"/>
              </a:buClr>
              <a:buSzPts val="2800"/>
              <a:buFont typeface="Wingdings" panose="05000000000000000000" pitchFamily="2" charset="2"/>
              <a:buChar char="v"/>
            </a:pPr>
            <a:r>
              <a:rPr lang="en-US" sz="2400" b="0" i="0" u="none" strike="noStrike" cap="none" dirty="0">
                <a:solidFill>
                  <a:srgbClr val="000000"/>
                </a:solidFill>
                <a:latin typeface="Times New Roman"/>
                <a:ea typeface="Times New Roman"/>
                <a:cs typeface="Times New Roman"/>
                <a:sym typeface="Times New Roman"/>
              </a:rPr>
              <a:t>After analyzing the pattern from the data, the model will help the diagnostic center to collect sample on right way .</a:t>
            </a:r>
            <a:endParaRPr sz="2400" b="0" i="0" u="none" strike="noStrike" cap="none" dirty="0">
              <a:solidFill>
                <a:srgbClr val="000000"/>
              </a:solidFill>
              <a:latin typeface="Times New Roman"/>
              <a:ea typeface="Times New Roman"/>
              <a:cs typeface="Times New Roman"/>
              <a:sym typeface="Times New Roman"/>
            </a:endParaRPr>
          </a:p>
        </p:txBody>
      </p:sp>
      <p:sp>
        <p:nvSpPr>
          <p:cNvPr id="194" name="Google Shape;194;p5"/>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a:t>
            </a:r>
            <a:endParaRPr sz="3200" b="1">
              <a:latin typeface="Times New Roman"/>
              <a:ea typeface="Times New Roman"/>
              <a:cs typeface="Times New Roman"/>
              <a:sym typeface="Times New Roman"/>
            </a:endParaRPr>
          </a:p>
        </p:txBody>
      </p:sp>
      <p:sp>
        <p:nvSpPr>
          <p:cNvPr id="195" name="Google Shape;195;p5"/>
          <p:cNvSpPr txBox="1"/>
          <p:nvPr/>
        </p:nvSpPr>
        <p:spPr>
          <a:xfrm>
            <a:off x="318052" y="762000"/>
            <a:ext cx="112776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b="1" i="0" u="none" strike="noStrike" cap="none" dirty="0">
                <a:solidFill>
                  <a:schemeClr val="dk1"/>
                </a:solidFill>
                <a:highlight>
                  <a:srgbClr val="A5A5A5"/>
                </a:highlight>
                <a:latin typeface="Times New Roman"/>
                <a:ea typeface="Times New Roman"/>
                <a:cs typeface="Times New Roman"/>
                <a:sym typeface="Times New Roman"/>
              </a:rPr>
              <a:t>How to overcome wastage of medical sample?:-</a:t>
            </a:r>
            <a:r>
              <a:rPr lang="en-US" sz="2800" b="1" i="0" u="none" strike="noStrike" cap="none" dirty="0">
                <a:solidFill>
                  <a:schemeClr val="dk1"/>
                </a:solidFill>
                <a:latin typeface="Times New Roman"/>
                <a:ea typeface="Times New Roman"/>
                <a:cs typeface="Times New Roman"/>
                <a:sym typeface="Times New Roman"/>
              </a:rPr>
              <a:t> </a:t>
            </a:r>
          </a:p>
          <a:p>
            <a:pPr marL="0" marR="0" lvl="0" indent="0" algn="l" rtl="0">
              <a:lnSpc>
                <a:spcPct val="100000"/>
              </a:lnSpc>
              <a:spcBef>
                <a:spcPts val="0"/>
              </a:spcBef>
              <a:spcAft>
                <a:spcPts val="0"/>
              </a:spcAft>
              <a:buClr>
                <a:srgbClr val="000000"/>
              </a:buClr>
              <a:buSzPts val="2400"/>
              <a:buFont typeface="Arial"/>
              <a:buNone/>
            </a:pPr>
            <a:r>
              <a:rPr lang="en-US" sz="2800" b="1" dirty="0">
                <a:solidFill>
                  <a:schemeClr val="dk1"/>
                </a:solidFill>
                <a:latin typeface="Times New Roman"/>
                <a:ea typeface="Times New Roman"/>
                <a:cs typeface="Times New Roman"/>
                <a:sym typeface="Times New Roman"/>
              </a:rPr>
              <a:t>						         </a:t>
            </a:r>
            <a:r>
              <a:rPr lang="en-US" sz="2800" b="1" u="sng" dirty="0">
                <a:solidFill>
                  <a:schemeClr val="accent1"/>
                </a:solidFill>
                <a:latin typeface="Times New Roman"/>
                <a:ea typeface="Times New Roman"/>
                <a:cs typeface="Times New Roman"/>
                <a:sym typeface="Times New Roman"/>
              </a:rPr>
              <a:t>H</a:t>
            </a:r>
            <a:r>
              <a:rPr lang="en-US" sz="2800" b="1" i="0" u="sng" strike="noStrike" cap="none" dirty="0">
                <a:solidFill>
                  <a:schemeClr val="accent1"/>
                </a:solidFill>
                <a:latin typeface="Times New Roman"/>
                <a:ea typeface="Times New Roman"/>
                <a:cs typeface="Times New Roman"/>
                <a:sym typeface="Times New Roman"/>
              </a:rPr>
              <a:t>ow can our model help this? </a:t>
            </a:r>
            <a:endParaRPr sz="2800" b="1" i="0" u="sng" strike="noStrike" cap="none" dirty="0">
              <a:solidFill>
                <a:schemeClr val="accent1"/>
              </a:solidFill>
              <a:latin typeface="Times New Roman"/>
              <a:ea typeface="Times New Roman"/>
              <a:cs typeface="Times New Roman"/>
              <a:sym typeface="Times New Roman"/>
            </a:endParaRPr>
          </a:p>
        </p:txBody>
      </p:sp>
      <p:pic>
        <p:nvPicPr>
          <p:cNvPr id="196" name="Google Shape;196;p5"/>
          <p:cNvPicPr preferRelativeResize="0"/>
          <p:nvPr/>
        </p:nvPicPr>
        <p:blipFill rotWithShape="1">
          <a:blip r:embed="rId3">
            <a:alphaModFix/>
          </a:blip>
          <a:srcRect/>
          <a:stretch/>
        </p:blipFill>
        <p:spPr>
          <a:xfrm>
            <a:off x="10663003" y="6333614"/>
            <a:ext cx="1390807" cy="524386"/>
          </a:xfrm>
          <a:prstGeom prst="rect">
            <a:avLst/>
          </a:prstGeom>
          <a:noFill/>
          <a:ln>
            <a:noFill/>
          </a:ln>
        </p:spPr>
      </p:pic>
      <p:cxnSp>
        <p:nvCxnSpPr>
          <p:cNvPr id="197" name="Google Shape;197;p5"/>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198" name="Google Shape;198;p5"/>
          <p:cNvPicPr preferRelativeResize="0"/>
          <p:nvPr/>
        </p:nvPicPr>
        <p:blipFill rotWithShape="1">
          <a:blip r:embed="rId4">
            <a:alphaModFix/>
          </a:blip>
          <a:srcRect/>
          <a:stretch/>
        </p:blipFill>
        <p:spPr>
          <a:xfrm>
            <a:off x="10668000" y="0"/>
            <a:ext cx="1524000" cy="560375"/>
          </a:xfrm>
          <a:prstGeom prst="rect">
            <a:avLst/>
          </a:prstGeom>
          <a:noFill/>
          <a:ln>
            <a:noFill/>
          </a:ln>
        </p:spPr>
      </p:pic>
      <p:pic>
        <p:nvPicPr>
          <p:cNvPr id="3" name="Picture 2">
            <a:extLst>
              <a:ext uri="{FF2B5EF4-FFF2-40B4-BE49-F238E27FC236}">
                <a16:creationId xmlns="" xmlns:a16="http://schemas.microsoft.com/office/drawing/2014/main" id="{2430E217-627B-92DD-3C12-EDF529B46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9769" y="1015961"/>
            <a:ext cx="804041" cy="8040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GOALS</a:t>
            </a:r>
            <a:endParaRPr/>
          </a:p>
        </p:txBody>
      </p:sp>
      <p:sp>
        <p:nvSpPr>
          <p:cNvPr id="175" name="Google Shape;175;p26"/>
          <p:cNvSpPr txBox="1">
            <a:spLocks noGrp="1"/>
          </p:cNvSpPr>
          <p:nvPr>
            <p:ph type="sldNum" idx="12"/>
          </p:nvPr>
        </p:nvSpPr>
        <p:spPr>
          <a:xfrm>
            <a:off x="11639550" y="6350002"/>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a:t>
            </a:fld>
            <a:endParaRPr>
              <a:latin typeface="Times New Roman"/>
              <a:ea typeface="Times New Roman"/>
              <a:cs typeface="Times New Roman"/>
              <a:sym typeface="Times New Roman"/>
            </a:endParaRPr>
          </a:p>
        </p:txBody>
      </p:sp>
      <p:grpSp>
        <p:nvGrpSpPr>
          <p:cNvPr id="176" name="Google Shape;176;p26"/>
          <p:cNvGrpSpPr/>
          <p:nvPr/>
        </p:nvGrpSpPr>
        <p:grpSpPr>
          <a:xfrm>
            <a:off x="298941" y="1740504"/>
            <a:ext cx="11754869" cy="4063202"/>
            <a:chOff x="325904" y="2030828"/>
            <a:chExt cx="10866061" cy="3992353"/>
          </a:xfrm>
        </p:grpSpPr>
        <p:sp>
          <p:nvSpPr>
            <p:cNvPr id="177" name="Google Shape;177;p26"/>
            <p:cNvSpPr txBox="1"/>
            <p:nvPr/>
          </p:nvSpPr>
          <p:spPr>
            <a:xfrm>
              <a:off x="398353" y="2030828"/>
              <a:ext cx="5446800" cy="38100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800" b="1" i="0" u="none" strike="noStrike" cap="none" dirty="0">
                  <a:solidFill>
                    <a:schemeClr val="accent1"/>
                  </a:solidFill>
                  <a:latin typeface="Times New Roman"/>
                  <a:ea typeface="Times New Roman"/>
                  <a:cs typeface="Times New Roman"/>
                  <a:sym typeface="Times New Roman"/>
                </a:rPr>
                <a:t>Objectives</a:t>
              </a:r>
              <a:endParaRPr sz="2800" b="0" i="0" u="none" strike="noStrike" cap="none" dirty="0">
                <a:solidFill>
                  <a:srgbClr val="000000"/>
                </a:solidFill>
                <a:latin typeface="Times New Roman"/>
                <a:ea typeface="Times New Roman"/>
                <a:cs typeface="Times New Roman"/>
                <a:sym typeface="Times New Roman"/>
              </a:endParaRPr>
            </a:p>
          </p:txBody>
        </p:sp>
        <p:sp>
          <p:nvSpPr>
            <p:cNvPr id="178" name="Google Shape;178;p26"/>
            <p:cNvSpPr txBox="1"/>
            <p:nvPr/>
          </p:nvSpPr>
          <p:spPr>
            <a:xfrm>
              <a:off x="5692297" y="2044385"/>
              <a:ext cx="4659300" cy="38100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800" b="1" i="0" u="none" strike="noStrike" cap="none">
                  <a:solidFill>
                    <a:schemeClr val="accent1"/>
                  </a:solidFill>
                  <a:latin typeface="Times New Roman"/>
                  <a:ea typeface="Times New Roman"/>
                  <a:cs typeface="Times New Roman"/>
                  <a:sym typeface="Times New Roman"/>
                </a:rPr>
                <a:t>Constraints</a:t>
              </a:r>
              <a:endParaRPr sz="2800" b="0" i="0" u="none" strike="noStrike" cap="none">
                <a:solidFill>
                  <a:srgbClr val="000000"/>
                </a:solidFill>
                <a:latin typeface="Times New Roman"/>
                <a:ea typeface="Times New Roman"/>
                <a:cs typeface="Times New Roman"/>
                <a:sym typeface="Times New Roman"/>
              </a:endParaRPr>
            </a:p>
          </p:txBody>
        </p:sp>
        <p:sp>
          <p:nvSpPr>
            <p:cNvPr id="179" name="Google Shape;179;p26"/>
            <p:cNvSpPr txBox="1"/>
            <p:nvPr/>
          </p:nvSpPr>
          <p:spPr>
            <a:xfrm>
              <a:off x="325904" y="2757154"/>
              <a:ext cx="4897681" cy="3266027"/>
            </a:xfrm>
            <a:prstGeom prst="rect">
              <a:avLst/>
            </a:prstGeom>
            <a:noFill/>
            <a:ln>
              <a:noFill/>
            </a:ln>
          </p:spPr>
          <p:txBody>
            <a:bodyPr spcFirstLastPara="1" wrap="square" lIns="0" tIns="0" rIns="0" bIns="0" anchor="ctr" anchorCtr="0">
              <a:spAutoFit/>
            </a:bodyPr>
            <a:lstStyle/>
            <a:p>
              <a:pPr marL="406400"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4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The project aims to streamline and predicting whether sample reaching within time or not to diagnostic center.</a:t>
              </a:r>
            </a:p>
            <a:p>
              <a:pPr marL="406400"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000" b="0" i="0" u="none" strike="noStrike" cap="none" dirty="0">
                  <a:solidFill>
                    <a:schemeClr val="dk1"/>
                  </a:solidFill>
                  <a:latin typeface="Times New Roman"/>
                  <a:ea typeface="Times New Roman"/>
                  <a:cs typeface="Times New Roman"/>
                  <a:sym typeface="Times New Roman"/>
                </a:rPr>
                <a:t>To build a web app recommending the sample is delivered safely </a:t>
              </a:r>
              <a:r>
                <a:rPr lang="en-US" sz="2000" dirty="0">
                  <a:solidFill>
                    <a:schemeClr val="dk1"/>
                  </a:solidFill>
                  <a:latin typeface="Times New Roman"/>
                  <a:ea typeface="Times New Roman"/>
                  <a:cs typeface="Times New Roman"/>
                  <a:sym typeface="Times New Roman"/>
                </a:rPr>
                <a:t>on time </a:t>
              </a:r>
              <a:r>
                <a:rPr lang="en-US" sz="2000" b="0" i="0" u="none" strike="noStrike" cap="none" dirty="0">
                  <a:solidFill>
                    <a:schemeClr val="dk1"/>
                  </a:solidFill>
                  <a:latin typeface="Times New Roman"/>
                  <a:ea typeface="Times New Roman"/>
                  <a:cs typeface="Times New Roman"/>
                  <a:sym typeface="Times New Roman"/>
                </a:rPr>
                <a:t>or </a:t>
              </a:r>
              <a:r>
                <a:rPr lang="en-US" sz="2000" dirty="0">
                  <a:solidFill>
                    <a:schemeClr val="dk1"/>
                  </a:solidFill>
                  <a:latin typeface="Times New Roman"/>
                  <a:ea typeface="Times New Roman"/>
                  <a:cs typeface="Times New Roman"/>
                  <a:sym typeface="Times New Roman"/>
                </a:rPr>
                <a:t>not.</a:t>
              </a:r>
              <a:endParaRPr sz="2000" b="1" i="0" u="none" strike="noStrike" cap="none" dirty="0">
                <a:solidFill>
                  <a:srgbClr val="202124"/>
                </a:solidFill>
                <a:latin typeface="Times New Roman"/>
                <a:ea typeface="Times New Roman"/>
                <a:cs typeface="Times New Roman"/>
                <a:sym typeface="Times New Roman"/>
              </a:endParaRPr>
            </a:p>
            <a:p>
              <a:pPr marL="406400"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000" b="0" i="0" u="none" strike="noStrike" cap="none" dirty="0">
                  <a:solidFill>
                    <a:schemeClr val="dk1"/>
                  </a:solidFill>
                  <a:latin typeface="Times New Roman"/>
                  <a:ea typeface="Times New Roman"/>
                  <a:cs typeface="Times New Roman"/>
                  <a:sym typeface="Times New Roman"/>
                </a:rPr>
                <a:t>To increase the overall growth of diagnostic center.</a:t>
              </a:r>
              <a:endParaRPr sz="2000" b="0" i="0" u="none" strike="noStrike" cap="none" dirty="0">
                <a:solidFill>
                  <a:srgbClr val="000000"/>
                </a:solidFill>
                <a:latin typeface="Times New Roman"/>
                <a:ea typeface="Times New Roman"/>
                <a:cs typeface="Times New Roman"/>
                <a:sym typeface="Times New Roman"/>
              </a:endParaRPr>
            </a:p>
          </p:txBody>
        </p:sp>
        <p:sp>
          <p:nvSpPr>
            <p:cNvPr id="180" name="Google Shape;180;p26"/>
            <p:cNvSpPr txBox="1"/>
            <p:nvPr/>
          </p:nvSpPr>
          <p:spPr>
            <a:xfrm>
              <a:off x="5696865" y="2822320"/>
              <a:ext cx="5495100" cy="2116870"/>
            </a:xfrm>
            <a:prstGeom prst="rect">
              <a:avLst/>
            </a:prstGeom>
            <a:noFill/>
            <a:ln>
              <a:noFill/>
            </a:ln>
          </p:spPr>
          <p:txBody>
            <a:bodyPr spcFirstLastPara="1" wrap="square" lIns="0" tIns="0" rIns="0" bIns="0" anchor="ctr" anchorCtr="0">
              <a:spAutoFit/>
            </a:bodyPr>
            <a:lstStyle/>
            <a:p>
              <a:pPr marL="393700"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000" b="0" i="0" u="none" strike="noStrike" cap="none" dirty="0">
                  <a:solidFill>
                    <a:schemeClr val="dk1"/>
                  </a:solidFill>
                  <a:latin typeface="Times New Roman"/>
                  <a:ea typeface="Times New Roman"/>
                  <a:cs typeface="Times New Roman"/>
                  <a:sym typeface="Times New Roman"/>
                </a:rPr>
                <a:t>The model may get impacted by unforeseen conditions like weather ,traffic conditions and unavailability of patient at scheduled time. </a:t>
              </a:r>
              <a:endParaRPr sz="2000" b="0" i="0" u="none" strike="noStrike" cap="none" dirty="0">
                <a:solidFill>
                  <a:schemeClr val="dk1"/>
                </a:solidFill>
                <a:latin typeface="Times New Roman"/>
                <a:ea typeface="Times New Roman"/>
                <a:cs typeface="Times New Roman"/>
                <a:sym typeface="Times New Roman"/>
              </a:endParaRPr>
            </a:p>
            <a:p>
              <a:pPr marL="393700"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000" b="0" i="0" u="none" strike="noStrike" cap="none" dirty="0">
                  <a:solidFill>
                    <a:schemeClr val="dk1"/>
                  </a:solidFill>
                  <a:latin typeface="Times New Roman"/>
                  <a:ea typeface="Times New Roman"/>
                  <a:cs typeface="Times New Roman"/>
                  <a:sym typeface="Times New Roman"/>
                </a:rPr>
                <a:t>No 100% accuracy in prediction.</a:t>
              </a:r>
              <a:endParaRPr sz="2000" b="0" i="0" u="none" strike="noStrike" cap="none" dirty="0">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000"/>
                <a:buFont typeface="Wingdings" panose="05000000000000000000" pitchFamily="2" charset="2"/>
                <a:buChar char="q"/>
              </a:pPr>
              <a:endParaRPr sz="2000" b="0" i="0" u="none" strike="noStrike" cap="none" dirty="0">
                <a:solidFill>
                  <a:schemeClr val="dk1"/>
                </a:solidFill>
                <a:latin typeface="Times New Roman"/>
                <a:ea typeface="Times New Roman"/>
                <a:cs typeface="Times New Roman"/>
                <a:sym typeface="Times New Roman"/>
              </a:endParaRPr>
            </a:p>
          </p:txBody>
        </p:sp>
        <p:cxnSp>
          <p:nvCxnSpPr>
            <p:cNvPr id="181" name="Google Shape;181;p26"/>
            <p:cNvCxnSpPr/>
            <p:nvPr/>
          </p:nvCxnSpPr>
          <p:spPr>
            <a:xfrm>
              <a:off x="357329" y="2565032"/>
              <a:ext cx="4547223" cy="12642"/>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182;p26"/>
            <p:cNvCxnSpPr/>
            <p:nvPr/>
          </p:nvCxnSpPr>
          <p:spPr>
            <a:xfrm rot="10800000" flipH="1">
              <a:off x="5679099" y="2552896"/>
              <a:ext cx="4727792" cy="12643"/>
            </a:xfrm>
            <a:prstGeom prst="straightConnector1">
              <a:avLst/>
            </a:prstGeom>
            <a:noFill/>
            <a:ln w="9525" cap="flat" cmpd="sng">
              <a:solidFill>
                <a:schemeClr val="accent1"/>
              </a:solidFill>
              <a:prstDash val="solid"/>
              <a:miter lim="800000"/>
              <a:headEnd type="none" w="sm" len="sm"/>
              <a:tailEnd type="none" w="sm" len="sm"/>
            </a:ln>
          </p:spPr>
        </p:cxnSp>
        <p:cxnSp>
          <p:nvCxnSpPr>
            <p:cNvPr id="183" name="Google Shape;183;p26"/>
            <p:cNvCxnSpPr/>
            <p:nvPr/>
          </p:nvCxnSpPr>
          <p:spPr>
            <a:xfrm>
              <a:off x="6108809" y="2497341"/>
              <a:ext cx="0" cy="1892826"/>
            </a:xfrm>
            <a:prstGeom prst="straightConnector1">
              <a:avLst/>
            </a:prstGeom>
            <a:noFill/>
            <a:ln w="9525" cap="flat" cmpd="sng">
              <a:solidFill>
                <a:srgbClr val="7F7F7F"/>
              </a:solidFill>
              <a:prstDash val="dot"/>
              <a:miter lim="800000"/>
              <a:headEnd type="none" w="sm" len="sm"/>
              <a:tailEnd type="none" w="sm" len="sm"/>
            </a:ln>
          </p:spPr>
        </p:cxnSp>
      </p:grpSp>
      <p:pic>
        <p:nvPicPr>
          <p:cNvPr id="184" name="Google Shape;184;p26"/>
          <p:cNvPicPr preferRelativeResize="0"/>
          <p:nvPr/>
        </p:nvPicPr>
        <p:blipFill rotWithShape="1">
          <a:blip r:embed="rId3">
            <a:alphaModFix/>
          </a:blip>
          <a:srcRect/>
          <a:stretch/>
        </p:blipFill>
        <p:spPr>
          <a:xfrm>
            <a:off x="298941" y="771628"/>
            <a:ext cx="1388857" cy="819165"/>
          </a:xfrm>
          <a:prstGeom prst="rect">
            <a:avLst/>
          </a:prstGeom>
          <a:noFill/>
          <a:ln>
            <a:noFill/>
          </a:ln>
        </p:spPr>
      </p:pic>
      <p:pic>
        <p:nvPicPr>
          <p:cNvPr id="185" name="Google Shape;185;p26"/>
          <p:cNvPicPr preferRelativeResize="0"/>
          <p:nvPr/>
        </p:nvPicPr>
        <p:blipFill rotWithShape="1">
          <a:blip r:embed="rId4">
            <a:alphaModFix/>
          </a:blip>
          <a:srcRect/>
          <a:stretch/>
        </p:blipFill>
        <p:spPr>
          <a:xfrm>
            <a:off x="6550604" y="829996"/>
            <a:ext cx="1400125" cy="762323"/>
          </a:xfrm>
          <a:prstGeom prst="rect">
            <a:avLst/>
          </a:prstGeom>
          <a:noFill/>
          <a:ln>
            <a:noFill/>
          </a:ln>
        </p:spPr>
      </p:pic>
      <p:pic>
        <p:nvPicPr>
          <p:cNvPr id="186" name="Google Shape;186;p26"/>
          <p:cNvPicPr preferRelativeResize="0"/>
          <p:nvPr/>
        </p:nvPicPr>
        <p:blipFill rotWithShape="1">
          <a:blip r:embed="rId5">
            <a:alphaModFix/>
          </a:blip>
          <a:srcRect/>
          <a:stretch/>
        </p:blipFill>
        <p:spPr>
          <a:xfrm>
            <a:off x="10663003" y="6346588"/>
            <a:ext cx="1390807" cy="497393"/>
          </a:xfrm>
          <a:prstGeom prst="rect">
            <a:avLst/>
          </a:prstGeom>
          <a:noFill/>
          <a:ln>
            <a:noFill/>
          </a:ln>
        </p:spPr>
      </p:pic>
      <p:cxnSp>
        <p:nvCxnSpPr>
          <p:cNvPr id="187" name="Google Shape;187;p26"/>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pic>
        <p:nvPicPr>
          <p:cNvPr id="188" name="Google Shape;188;p26"/>
          <p:cNvPicPr preferRelativeResize="0"/>
          <p:nvPr/>
        </p:nvPicPr>
        <p:blipFill rotWithShape="1">
          <a:blip r:embed="rId6">
            <a:alphaModFix/>
          </a:blip>
          <a:srcRect/>
          <a:stretch/>
        </p:blipFill>
        <p:spPr>
          <a:xfrm>
            <a:off x="10668000" y="0"/>
            <a:ext cx="1524000" cy="56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7"/>
          <p:cNvPicPr preferRelativeResize="0"/>
          <p:nvPr/>
        </p:nvPicPr>
        <p:blipFill rotWithShape="1">
          <a:blip r:embed="rId3">
            <a:alphaModFix/>
          </a:blip>
          <a:srcRect/>
          <a:stretch/>
        </p:blipFill>
        <p:spPr>
          <a:xfrm>
            <a:off x="2983293" y="849873"/>
            <a:ext cx="5943612" cy="5745411"/>
          </a:xfrm>
          <a:prstGeom prst="rect">
            <a:avLst/>
          </a:prstGeom>
          <a:noFill/>
          <a:ln>
            <a:noFill/>
          </a:ln>
          <a:effectLst>
            <a:outerShdw blurRad="149987" dist="250190" dir="8460000" algn="ctr">
              <a:srgbClr val="000000">
                <a:alpha val="27843"/>
              </a:srgbClr>
            </a:outerShdw>
          </a:effectLst>
        </p:spPr>
      </p:pic>
      <p:pic>
        <p:nvPicPr>
          <p:cNvPr id="204" name="Google Shape;204;p7"/>
          <p:cNvPicPr preferRelativeResize="0"/>
          <p:nvPr/>
        </p:nvPicPr>
        <p:blipFill rotWithShape="1">
          <a:blip r:embed="rId4">
            <a:alphaModFix/>
          </a:blip>
          <a:srcRect/>
          <a:stretch/>
        </p:blipFill>
        <p:spPr>
          <a:xfrm>
            <a:off x="10663003" y="6346588"/>
            <a:ext cx="1390807" cy="497393"/>
          </a:xfrm>
          <a:prstGeom prst="rect">
            <a:avLst/>
          </a:prstGeom>
          <a:noFill/>
          <a:ln>
            <a:noFill/>
          </a:ln>
        </p:spPr>
      </p:pic>
      <p:cxnSp>
        <p:nvCxnSpPr>
          <p:cNvPr id="205" name="Google Shape;205;p7"/>
          <p:cNvCxnSpPr/>
          <p:nvPr/>
        </p:nvCxnSpPr>
        <p:spPr>
          <a:xfrm rot="10800000" flipH="1">
            <a:off x="1" y="6582313"/>
            <a:ext cx="10524812" cy="2923"/>
          </a:xfrm>
          <a:prstGeom prst="straightConnector1">
            <a:avLst/>
          </a:prstGeom>
          <a:noFill/>
          <a:ln w="9525" cap="flat" cmpd="sng">
            <a:solidFill>
              <a:srgbClr val="4A7DBA"/>
            </a:solidFill>
            <a:prstDash val="solid"/>
            <a:round/>
            <a:headEnd type="none" w="sm" len="sm"/>
            <a:tailEnd type="none" w="sm" len="sm"/>
          </a:ln>
        </p:spPr>
      </p:cxnSp>
      <p:sp>
        <p:nvSpPr>
          <p:cNvPr id="206" name="Google Shape;206;p7"/>
          <p:cNvSpPr txBox="1">
            <a:spLocks noGrp="1"/>
          </p:cNvSpPr>
          <p:nvPr>
            <p:ph type="title"/>
          </p:nvPr>
        </p:nvSpPr>
        <p:spPr>
          <a:xfrm>
            <a:off x="9213" y="2"/>
            <a:ext cx="12182788" cy="535491"/>
          </a:xfrm>
          <a:prstGeom prst="rect">
            <a:avLst/>
          </a:prstGeom>
          <a:solidFill>
            <a:srgbClr val="A5A5A5"/>
          </a:solid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BUSINESS PIPELINE</a:t>
            </a:r>
            <a:endParaRPr/>
          </a:p>
        </p:txBody>
      </p:sp>
      <p:sp>
        <p:nvSpPr>
          <p:cNvPr id="207" name="Google Shape;207;p7"/>
          <p:cNvSpPr/>
          <p:nvPr/>
        </p:nvSpPr>
        <p:spPr>
          <a:xfrm>
            <a:off x="4074791" y="461851"/>
            <a:ext cx="37673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CRISP-ML(Q) Methodology</a:t>
            </a:r>
            <a:endParaRPr sz="2400" b="0" i="0" u="none" strike="noStrike" cap="none">
              <a:solidFill>
                <a:srgbClr val="000000"/>
              </a:solidFill>
              <a:latin typeface="Arial"/>
              <a:ea typeface="Arial"/>
              <a:cs typeface="Arial"/>
              <a:sym typeface="Arial"/>
            </a:endParaRPr>
          </a:p>
        </p:txBody>
      </p:sp>
      <p:pic>
        <p:nvPicPr>
          <p:cNvPr id="208" name="Google Shape;208;p7"/>
          <p:cNvPicPr preferRelativeResize="0"/>
          <p:nvPr/>
        </p:nvPicPr>
        <p:blipFill rotWithShape="1">
          <a:blip r:embed="rId5">
            <a:alphaModFix/>
          </a:blip>
          <a:srcRect/>
          <a:stretch/>
        </p:blipFill>
        <p:spPr>
          <a:xfrm>
            <a:off x="10668000" y="0"/>
            <a:ext cx="1524000" cy="5603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1528</Words>
  <Application>Microsoft Office PowerPoint</Application>
  <PresentationFormat>Custom</PresentationFormat>
  <Paragraphs>309</Paragraphs>
  <Slides>35</Slides>
  <Notes>27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TEAM MENTORS</vt:lpstr>
      <vt:lpstr>TEAM MEMBERS</vt:lpstr>
      <vt:lpstr>TEAM MEMBERS</vt:lpstr>
      <vt:lpstr>CONTENTS</vt:lpstr>
      <vt:lpstr>INTRODUCTION</vt:lpstr>
      <vt:lpstr>PROJECT OVERVIEW</vt:lpstr>
      <vt:lpstr>PROJECT GOALS</vt:lpstr>
      <vt:lpstr>BUSINESS PIPELINE</vt:lpstr>
      <vt:lpstr>TECHNICAL STACKS</vt:lpstr>
      <vt:lpstr>PROJECT ARCHITECTURE</vt:lpstr>
      <vt:lpstr>PowerPoint Presentation</vt:lpstr>
      <vt:lpstr>DATA COLLECTION</vt:lpstr>
      <vt:lpstr>PowerPoint Presentation</vt:lpstr>
      <vt:lpstr>PowerPoint Presentation</vt:lpstr>
      <vt:lpstr>EXPLORATORY DATA ANALYSIS (EDA)</vt:lpstr>
      <vt:lpstr>CORRELATION MATRIX</vt:lpstr>
      <vt:lpstr>DATA PRE-PROCESSING</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MODEL DESCRIPTION </vt:lpstr>
      <vt:lpstr>MODEL SELECTION</vt:lpstr>
      <vt:lpstr>PowerPoint Presentation</vt:lpstr>
      <vt:lpstr>PowerPoint Presentation</vt:lpstr>
      <vt:lpstr>OUTPUTS OF THE DEPLOYED MODEL</vt:lpstr>
      <vt:lpstr>OUTPUTS OF THE DEPLOYED MODEL</vt:lpstr>
      <vt:lpstr>FUTURE SCOPE </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 Panse</dc:creator>
  <cp:lastModifiedBy>Admin</cp:lastModifiedBy>
  <cp:revision>147</cp:revision>
  <dcterms:created xsi:type="dcterms:W3CDTF">2022-05-31T18:05:27Z</dcterms:created>
  <dcterms:modified xsi:type="dcterms:W3CDTF">2022-06-07T02:44:34Z</dcterms:modified>
</cp:coreProperties>
</file>